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22" r:id="rId2"/>
    <p:sldId id="423" r:id="rId3"/>
    <p:sldId id="408" r:id="rId4"/>
    <p:sldId id="415" r:id="rId5"/>
    <p:sldId id="381" r:id="rId6"/>
    <p:sldId id="409" r:id="rId7"/>
    <p:sldId id="410" r:id="rId8"/>
    <p:sldId id="411" r:id="rId9"/>
    <p:sldId id="414" r:id="rId10"/>
    <p:sldId id="412" r:id="rId11"/>
    <p:sldId id="378" r:id="rId12"/>
    <p:sldId id="394" r:id="rId13"/>
    <p:sldId id="387" r:id="rId14"/>
    <p:sldId id="388" r:id="rId15"/>
    <p:sldId id="261" r:id="rId16"/>
    <p:sldId id="413" r:id="rId17"/>
    <p:sldId id="386" r:id="rId18"/>
    <p:sldId id="418" r:id="rId19"/>
    <p:sldId id="419" r:id="rId20"/>
    <p:sldId id="420" r:id="rId21"/>
    <p:sldId id="416" r:id="rId22"/>
    <p:sldId id="421" r:id="rId23"/>
    <p:sldId id="406" r:id="rId24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928" autoAdjust="0"/>
    <p:restoredTop sz="94662" autoAdjust="0"/>
  </p:normalViewPr>
  <p:slideViewPr>
    <p:cSldViewPr snapToGrid="0">
      <p:cViewPr varScale="1">
        <p:scale>
          <a:sx n="107" d="100"/>
          <a:sy n="107" d="100"/>
        </p:scale>
        <p:origin x="642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3D51E-9CB7-4891-B466-86297437CFB6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83E310-015B-4644-9F2D-0AACBF6F446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946028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3E310-015B-4644-9F2D-0AACBF6F4460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70608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3E310-015B-4644-9F2D-0AACBF6F4460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09713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3E310-015B-4644-9F2D-0AACBF6F4460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3952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183E310-015B-4644-9F2D-0AACBF6F446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603007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0EAF1F9-F09F-4B7B-8D7E-2DAF9E0F07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241EA0C4-B222-4BEF-B5D8-BEFF433034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80CD0DA-4F46-4362-887A-A7854CAE2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22E90563-0CD9-4A02-AFE4-290B2F39F4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B3FF8BD5-B962-4B5A-90D8-E0C57B76B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973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F593917-9B72-4973-9843-B9DB31C55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4EF9079C-CB54-43CE-A145-3406E77EC9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96AB45C-9582-4FAC-AE27-564E7A127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D1D611-A518-4CAF-989A-D34750794B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E60B709-E9BD-41CA-8829-BA5D1DEEE2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63903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540508B-D838-4350-98FC-A78FE3891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1AB7F1D-55B4-4B62-B48E-C1CF8C35E8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EA6130-C6BC-4564-AE28-85BF061D6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EA05951-3047-46ED-8C69-93408A3F3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7F40DD5-2F99-4073-BB31-C82646E5D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70191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A686F13-2AD5-4E8B-924B-CB62540C40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6910FEB5-A992-4FB7-8848-04B1CE8DFB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706E68E3-9B91-40DB-A16B-77E95F7F08F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997E9FD1-C83F-41F4-9A87-E62CADF3E1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3548238-46AE-43F7-958C-9FD4562A1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FDE12C1-5AB0-46BE-BE29-18FD15887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847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1CCD5C6-9370-46CA-B0D6-1FA8C20F5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E603029-07E7-46B1-B552-B370D239A0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588F6D75-7077-46CA-8ACD-6705C6B832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6A65618C-B82F-4F0B-BBE1-37DCE91F12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57A8A8A5-1068-4B46-A831-8609542DB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55D97B41-1E05-40C9-B63D-9301BA2BD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E8AB427-1F8F-41E7-9F22-D41E4441A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8B5E0EE3-CBED-44B1-A205-E838AED90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80190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ED0A604-A35F-42B1-8635-0E1D05012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A804588-1094-45E6-A742-9FA0A761C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9659C084-F1EC-40C7-A64E-37C285168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3FA4DB1-3D71-42F8-ACA9-8DAEC6753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07502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A8A736A2-2065-4866-A3B9-1196850DD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F416152-7198-4046-B580-D9C9D6EA5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FB958975-7CD8-41EA-8EDB-3A8282FBB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9330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73DF586-4A25-4701-A7A5-FEB78F3915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F4C5DE-31EC-4A52-9284-CF4C66F9DE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EA0BEE8A-9A86-463D-B4B7-D9CA02F0B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0FFFF0EA-D144-4F5F-80C4-3CE62F547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8DDB3BE5-643D-4019-B198-14C5CDBDC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5593AF4-0DA2-4E90-94EB-BB8A02AE8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0308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CC5FC56-7AF0-49D6-8219-2970F6912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189BDACE-8CDE-424B-A369-5CCD5A73D3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2D8E142-FC78-4604-844F-7B5114E6F8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E96363E1-2F0B-4AA9-B646-999DD6707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6FDB4E8-84D4-4C4B-A648-2B5C89A8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30A3360-4897-4B6F-8F3E-5618D4719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363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5542B9-2EB4-4C40-BC53-88D1694D5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402D79CC-34DD-4989-B5C4-3E64944DD1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6D9C2DD0-9AFC-41C4-8325-F96B0CB71A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D53AA6-72ED-4549-8D12-640C122A9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57B23C0-458E-4E59-8CB7-248B73B47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8058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609759F6-A73E-4AF0-9A7F-5BB498CDD4A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88061F4-3227-4135-9898-D9572896C6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0D285C2-1EDD-416E-BE32-985D5496A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2A31099-3325-433C-B4BF-45DEB916AD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63267836-EFDD-401E-A926-3EC59404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8776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2C536200-99FB-4E34-A850-90992CF89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9F85E345-711D-4E11-9DD5-F38D3FB33B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0AE6B35-9BAA-4414-9A13-CEA82AA06C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421FBA-5E15-469C-A2EE-1E599DE109E8}" type="datetimeFigureOut">
              <a:rPr lang="it-IT" smtClean="0"/>
              <a:t>18/03/2026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5C029A7-3271-4148-838E-11F09ECEB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38DC9A-8F1D-4005-84BC-AB0C424C31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803CDE-53EC-4605-84F3-66286358E3E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7966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liturgico.chiesacattolica.it/category/documenti/libri-liturgici/" TargetMode="External"/><Relationship Id="rId3" Type="http://schemas.openxmlformats.org/officeDocument/2006/relationships/hyperlink" Target="https://schott.erzabtei-beuron.de/" TargetMode="External"/><Relationship Id="rId7" Type="http://schemas.openxmlformats.org/officeDocument/2006/relationships/hyperlink" Target="https://www.liturgie.de/liturgie/pub/litbch/aes.pdf" TargetMode="Externa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6" Type="http://schemas.openxmlformats.org/officeDocument/2006/relationships/hyperlink" Target="https://dli.institute/wp/wp-content/uploads/2017/11/ah77_12.pdf" TargetMode="External"/><Relationship Id="rId5" Type="http://schemas.openxmlformats.org/officeDocument/2006/relationships/hyperlink" Target="https://www.eucharistiefeier.de/lk/uebersicht.php" TargetMode="External"/><Relationship Id="rId4" Type="http://schemas.openxmlformats.org/officeDocument/2006/relationships/hyperlink" Target="https://www.bz-bx.net/de/direktorium.html" TargetMode="External"/><Relationship Id="rId9" Type="http://schemas.openxmlformats.org/officeDocument/2006/relationships/hyperlink" Target="https://www.liturgie.de/liturgie/pub/litbch/kindertaufe_online.pdf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hyperlink" Target="https://www.youtube.com/watch?v=MzuINEWS2sk" TargetMode="Externa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hyperlink" Target="https://www.youtube.com/watch?v=3RP21l_xGvY" TargetMode="Externa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9.xml"/><Relationship Id="rId4" Type="http://schemas.openxmlformats.org/officeDocument/2006/relationships/hyperlink" Target="https://www.youtube.com/watch?v=nyzCwtXqRv0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ng.com/videos/riverview/relatedvideo?q=Sophie+Scholl&amp;mid=CAF985D82F995A6FAAC7CAF985D82F995A6FAAC7&amp;mcid=8224758D0A4643E285A45E66C30C3A12&amp;FORM=VIRE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atican.va/content/pius-xi/de/encyclicals/documents/hf_p-xi_enc_14031937_mit-brennender-sorge.html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Relationship Id="rId6" Type="http://schemas.openxmlformats.org/officeDocument/2006/relationships/hyperlink" Target="https://youtu.be/J7GY1Xg6X20?list=PLyU6zePFLJ-DJ62sKt89bh0l9zOx0btI-" TargetMode="External"/><Relationship Id="rId5" Type="http://schemas.openxmlformats.org/officeDocument/2006/relationships/hyperlink" Target="https://youtu.be/isLNLpxpndA?list=PLyU6zePFLJ-DJ62sKt89bh0l9zOx0btI-&amp;t=65" TargetMode="External"/><Relationship Id="rId4" Type="http://schemas.openxmlformats.org/officeDocument/2006/relationships/image" Target="../media/image2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DC8C245-55D8-4FDD-8F36-2AA7F0E68BC5}"/>
              </a:ext>
            </a:extLst>
          </p:cNvPr>
          <p:cNvSpPr txBox="1"/>
          <p:nvPr/>
        </p:nvSpPr>
        <p:spPr>
          <a:xfrm>
            <a:off x="2272114" y="1166842"/>
            <a:ext cx="7878778" cy="36933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3"/>
              </a:rPr>
              <a:t>Tageslesungen mit Kommentar</a:t>
            </a: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4"/>
              </a:rPr>
              <a:t>Direktorium</a:t>
            </a: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5"/>
              </a:rPr>
              <a:t>Direktorium als "iCalendar" für den ganzen dt. Sprachraum</a:t>
            </a: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6"/>
              </a:rPr>
              <a:t>Allgemeine Einführung in das Messbuch</a:t>
            </a: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7"/>
              </a:rPr>
              <a:t>Allgemeine Einführung in das Stundengebet</a:t>
            </a: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8"/>
              </a:rPr>
              <a:t>Alle liturgischen Bücher auf italienisch</a:t>
            </a: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>
                <a:hlinkClick r:id="rId9"/>
              </a:rPr>
              <a:t>Die Feier der Kindertaufe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483978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3DC8C245-55D8-4FDD-8F36-2AA7F0E68BC5}"/>
              </a:ext>
            </a:extLst>
          </p:cNvPr>
          <p:cNvSpPr txBox="1"/>
          <p:nvPr/>
        </p:nvSpPr>
        <p:spPr>
          <a:xfrm>
            <a:off x="2006081" y="1213809"/>
            <a:ext cx="7878778" cy="419961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it-IT" sz="2000" dirty="0" err="1"/>
              <a:t>Glaubenszeugen</a:t>
            </a:r>
            <a:r>
              <a:rPr lang="it-IT" sz="2000" dirty="0"/>
              <a:t> </a:t>
            </a:r>
            <a:r>
              <a:rPr lang="it-IT" sz="2000" dirty="0" err="1"/>
              <a:t>im</a:t>
            </a:r>
            <a:r>
              <a:rPr lang="it-IT" sz="2000" dirty="0"/>
              <a:t> </a:t>
            </a:r>
            <a:r>
              <a:rPr lang="it-IT" sz="2000" dirty="0" err="1"/>
              <a:t>Nationalsozialismus</a:t>
            </a:r>
            <a:endParaRPr lang="it-IT" sz="2000" dirty="0"/>
          </a:p>
          <a:p>
            <a:pPr algn="ctr"/>
            <a:endParaRPr lang="it-IT" dirty="0"/>
          </a:p>
          <a:p>
            <a:r>
              <a:rPr lang="it-IT" i="1" dirty="0" err="1"/>
              <a:t>Was</a:t>
            </a:r>
            <a:r>
              <a:rPr lang="it-IT" i="1" dirty="0"/>
              <a:t> </a:t>
            </a:r>
            <a:r>
              <a:rPr lang="it-IT" i="1" dirty="0" err="1"/>
              <a:t>ist</a:t>
            </a:r>
            <a:r>
              <a:rPr lang="it-IT" i="1" dirty="0"/>
              <a:t> </a:t>
            </a:r>
            <a:r>
              <a:rPr lang="it-IT" i="1" dirty="0" err="1"/>
              <a:t>unser</a:t>
            </a:r>
            <a:r>
              <a:rPr lang="it-IT" i="1" dirty="0"/>
              <a:t> </a:t>
            </a:r>
            <a:r>
              <a:rPr lang="it-IT" i="1" dirty="0" err="1"/>
              <a:t>Ziel</a:t>
            </a:r>
            <a:r>
              <a:rPr lang="it-IT" i="1" dirty="0"/>
              <a:t>? </a:t>
            </a:r>
          </a:p>
          <a:p>
            <a:pPr>
              <a:lnSpc>
                <a:spcPct val="150000"/>
              </a:lnSpc>
            </a:pPr>
            <a:endParaRPr lang="it-IT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/>
              <a:t>An </a:t>
            </a:r>
            <a:r>
              <a:rPr lang="it-IT" sz="2000" i="1" dirty="0" err="1"/>
              <a:t>historische</a:t>
            </a:r>
            <a:r>
              <a:rPr lang="it-IT" sz="2000" i="1" dirty="0"/>
              <a:t> </a:t>
            </a:r>
            <a:r>
              <a:rPr lang="it-IT" sz="2000" i="1" dirty="0" err="1"/>
              <a:t>Ereignisse</a:t>
            </a:r>
            <a:r>
              <a:rPr lang="it-IT" sz="2000" i="1" dirty="0"/>
              <a:t> </a:t>
            </a:r>
            <a:r>
              <a:rPr lang="it-IT" sz="2000" i="1" dirty="0" err="1"/>
              <a:t>erinnern</a:t>
            </a:r>
            <a:r>
              <a:rPr lang="it-IT" sz="2000" i="1" dirty="0"/>
              <a:t>, </a:t>
            </a:r>
            <a:r>
              <a:rPr lang="it-IT" sz="2000" i="1" dirty="0" err="1"/>
              <a:t>deren</a:t>
            </a:r>
            <a:r>
              <a:rPr lang="it-IT" sz="2000" i="1" dirty="0"/>
              <a:t> </a:t>
            </a:r>
            <a:r>
              <a:rPr lang="it-IT" sz="2000" i="1" dirty="0" err="1"/>
              <a:t>Jahrestage</a:t>
            </a:r>
            <a:r>
              <a:rPr lang="it-IT" sz="2000" i="1" dirty="0"/>
              <a:t> </a:t>
            </a:r>
            <a:r>
              <a:rPr lang="it-IT" sz="2000" i="1" dirty="0" err="1"/>
              <a:t>wichtig</a:t>
            </a:r>
            <a:r>
              <a:rPr lang="it-IT" sz="2000" i="1" dirty="0"/>
              <a:t> </a:t>
            </a:r>
            <a:r>
              <a:rPr lang="it-IT" sz="2000" i="1" dirty="0" err="1"/>
              <a:t>sind</a:t>
            </a:r>
            <a:endParaRPr lang="it-IT" sz="20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 err="1"/>
              <a:t>Lernen</a:t>
            </a:r>
            <a:r>
              <a:rPr lang="it-IT" sz="2000" i="1" dirty="0"/>
              <a:t> </a:t>
            </a:r>
            <a:r>
              <a:rPr lang="it-IT" sz="2000" i="1" dirty="0" err="1"/>
              <a:t>aus</a:t>
            </a:r>
            <a:r>
              <a:rPr lang="it-IT" sz="2000" i="1" dirty="0"/>
              <a:t> </a:t>
            </a:r>
            <a:r>
              <a:rPr lang="it-IT" sz="2000" i="1" dirty="0" err="1"/>
              <a:t>den</a:t>
            </a:r>
            <a:r>
              <a:rPr lang="it-IT" sz="2000" i="1" dirty="0"/>
              <a:t> </a:t>
            </a:r>
            <a:r>
              <a:rPr lang="it-IT" sz="2000" i="1" dirty="0" err="1"/>
              <a:t>Glaubenszeugen</a:t>
            </a:r>
            <a:endParaRPr lang="it-IT" sz="20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it-IT" sz="20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 err="1"/>
              <a:t>Für</a:t>
            </a:r>
            <a:r>
              <a:rPr lang="it-IT" sz="2000" i="1" dirty="0"/>
              <a:t> die </a:t>
            </a:r>
            <a:r>
              <a:rPr lang="it-IT" sz="2000" i="1" dirty="0" err="1"/>
              <a:t>Feinde</a:t>
            </a:r>
            <a:r>
              <a:rPr lang="it-IT" sz="2000" i="1" dirty="0"/>
              <a:t> </a:t>
            </a:r>
            <a:r>
              <a:rPr lang="it-IT" sz="2000" i="1" dirty="0" err="1"/>
              <a:t>beten</a:t>
            </a:r>
            <a:endParaRPr lang="it-IT" sz="20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 err="1"/>
              <a:t>Sich</a:t>
            </a:r>
            <a:r>
              <a:rPr lang="it-IT" sz="2000" i="1" dirty="0"/>
              <a:t> </a:t>
            </a:r>
            <a:r>
              <a:rPr lang="it-IT" sz="2000" i="1" dirty="0" err="1"/>
              <a:t>offen</a:t>
            </a:r>
            <a:r>
              <a:rPr lang="it-IT" sz="2000" i="1" dirty="0"/>
              <a:t> </a:t>
            </a:r>
            <a:r>
              <a:rPr lang="it-IT" sz="2000" i="1" dirty="0" err="1"/>
              <a:t>als</a:t>
            </a:r>
            <a:r>
              <a:rPr lang="it-IT" sz="2000" i="1" dirty="0"/>
              <a:t> Christen </a:t>
            </a:r>
            <a:r>
              <a:rPr lang="it-IT" sz="2000" i="1" dirty="0" err="1"/>
              <a:t>bekennen</a:t>
            </a:r>
            <a:endParaRPr lang="it-IT" sz="20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it-IT" sz="2000" i="1" dirty="0" err="1"/>
              <a:t>Martyrium</a:t>
            </a:r>
            <a:r>
              <a:rPr lang="it-IT" sz="2000" i="1" dirty="0"/>
              <a:t>  … </a:t>
            </a:r>
            <a:r>
              <a:rPr lang="it-IT" sz="2000" i="1" dirty="0" err="1"/>
              <a:t>heute</a:t>
            </a:r>
            <a:endParaRPr lang="it-IT" sz="2000" i="1" dirty="0"/>
          </a:p>
        </p:txBody>
      </p:sp>
    </p:spTree>
    <p:extLst>
      <p:ext uri="{BB962C8B-B14F-4D97-AF65-F5344CB8AC3E}">
        <p14:creationId xmlns:p14="http://schemas.microsoft.com/office/powerpoint/2010/main" val="29167537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id="{E8D32A75-BA4B-4B45-8C97-28F7C3723B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6245" y="512711"/>
            <a:ext cx="2467073" cy="2670776"/>
          </a:xfrm>
          <a:prstGeom prst="rect">
            <a:avLst/>
          </a:prstGeom>
        </p:spPr>
      </p:pic>
      <p:pic>
        <p:nvPicPr>
          <p:cNvPr id="8194" name="Picture 2" descr="Gebet und Lied / Josef Mayr Nusser">
            <a:extLst>
              <a:ext uri="{FF2B5EF4-FFF2-40B4-BE49-F238E27FC236}">
                <a16:creationId xmlns:a16="http://schemas.microsoft.com/office/drawing/2014/main" id="{0B586434-E2A4-42F1-A609-40EEAA93C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37518" y="232256"/>
            <a:ext cx="3073779" cy="3073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Gedenken an Pater Franz Reinisch - Pallottiner">
            <a:extLst>
              <a:ext uri="{FF2B5EF4-FFF2-40B4-BE49-F238E27FC236}">
                <a16:creationId xmlns:a16="http://schemas.microsoft.com/office/drawing/2014/main" id="{8670F96A-B877-4C60-B4C6-3FEF610E4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705" y="3306035"/>
            <a:ext cx="2854703" cy="28547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undefined">
            <a:extLst>
              <a:ext uri="{FF2B5EF4-FFF2-40B4-BE49-F238E27FC236}">
                <a16:creationId xmlns:a16="http://schemas.microsoft.com/office/drawing/2014/main" id="{E0F57099-8C70-41C6-860F-2044AD37AA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086" y="2411091"/>
            <a:ext cx="2328159" cy="3286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AC06E432-DEB3-4F61-B7F0-4E77D9C611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73318" y="1474462"/>
            <a:ext cx="2446387" cy="341805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FB32AC81-836F-41B4-A80D-000C5D1904EA}"/>
              </a:ext>
            </a:extLst>
          </p:cNvPr>
          <p:cNvSpPr txBox="1"/>
          <p:nvPr/>
        </p:nvSpPr>
        <p:spPr>
          <a:xfrm>
            <a:off x="3309811" y="4556241"/>
            <a:ext cx="234964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Otto Neururer</a:t>
            </a:r>
          </a:p>
          <a:p>
            <a:r>
              <a:rPr lang="it-IT" dirty="0"/>
              <a:t>  Carl </a:t>
            </a:r>
            <a:r>
              <a:rPr lang="it-IT" dirty="0" err="1"/>
              <a:t>Lampert</a:t>
            </a:r>
            <a:endParaRPr lang="it-IT" dirty="0"/>
          </a:p>
          <a:p>
            <a:r>
              <a:rPr lang="it-IT" dirty="0"/>
              <a:t>    Jakob </a:t>
            </a:r>
            <a:r>
              <a:rPr lang="it-IT" dirty="0" err="1"/>
              <a:t>Gapp</a:t>
            </a:r>
            <a:endParaRPr lang="it-IT" dirty="0"/>
          </a:p>
          <a:p>
            <a:r>
              <a:rPr lang="it-IT" dirty="0"/>
              <a:t>      Franz </a:t>
            </a:r>
            <a:r>
              <a:rPr lang="it-IT" dirty="0" err="1"/>
              <a:t>Reinisch</a:t>
            </a:r>
            <a:endParaRPr lang="it-IT" dirty="0"/>
          </a:p>
          <a:p>
            <a:r>
              <a:rPr lang="it-IT" dirty="0"/>
              <a:t>       Josef </a:t>
            </a:r>
            <a:r>
              <a:rPr lang="it-IT" dirty="0" err="1"/>
              <a:t>Mayr-Nusser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53291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89000"/>
              </a:schemeClr>
            </a:gs>
            <a:gs pos="23000">
              <a:schemeClr val="accent2">
                <a:lumMod val="89000"/>
              </a:schemeClr>
            </a:gs>
            <a:gs pos="69000">
              <a:schemeClr val="accent2">
                <a:lumMod val="75000"/>
              </a:schemeClr>
            </a:gs>
            <a:gs pos="97000">
              <a:schemeClr val="accent2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4013F1C2-00D3-4BAE-A0CE-5C82126B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169" y="562466"/>
            <a:ext cx="3009900" cy="38100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DF5044B9-0D39-4308-8DE4-0A133CC1B6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069" y="1604129"/>
            <a:ext cx="3375131" cy="387755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6C06050D-F86E-4B12-BFE9-0F1E3B57FF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0200" y="876791"/>
            <a:ext cx="3286125" cy="349567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DB0AF48E-3178-4080-8A7C-515FA4CB9037}"/>
              </a:ext>
            </a:extLst>
          </p:cNvPr>
          <p:cNvSpPr txBox="1"/>
          <p:nvPr/>
        </p:nvSpPr>
        <p:spPr>
          <a:xfrm>
            <a:off x="966712" y="4744952"/>
            <a:ext cx="280470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Dietrich Bonhoeffer</a:t>
            </a:r>
          </a:p>
          <a:p>
            <a:r>
              <a:rPr lang="it-IT" dirty="0"/>
              <a:t>   </a:t>
            </a:r>
            <a:r>
              <a:rPr lang="it-IT" dirty="0" err="1"/>
              <a:t>Maximilan</a:t>
            </a:r>
            <a:r>
              <a:rPr lang="it-IT" dirty="0"/>
              <a:t> Maria Kolbe</a:t>
            </a:r>
          </a:p>
          <a:p>
            <a:r>
              <a:rPr lang="it-IT" dirty="0"/>
              <a:t>      Edith Stein</a:t>
            </a:r>
          </a:p>
          <a:p>
            <a:pPr algn="ctr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88026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>
            <a:extLst>
              <a:ext uri="{FF2B5EF4-FFF2-40B4-BE49-F238E27FC236}">
                <a16:creationId xmlns:a16="http://schemas.microsoft.com/office/drawing/2014/main" id="{FDE5126D-32EF-4ECE-BC43-23693EE176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343" y="319176"/>
            <a:ext cx="11815314" cy="5907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336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51311212-3CD8-4FD6-887D-0834FD9BA0F6}"/>
              </a:ext>
            </a:extLst>
          </p:cNvPr>
          <p:cNvSpPr txBox="1"/>
          <p:nvPr/>
        </p:nvSpPr>
        <p:spPr>
          <a:xfrm>
            <a:off x="5656730" y="980794"/>
            <a:ext cx="6096000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b="1" dirty="0"/>
              <a:t>Die </a:t>
            </a:r>
            <a:r>
              <a:rPr lang="it-IT" b="1" dirty="0" err="1"/>
              <a:t>Weltwirtschaftskrise</a:t>
            </a:r>
            <a:r>
              <a:rPr lang="it-IT" b="1" dirty="0"/>
              <a:t> von 1929 </a:t>
            </a:r>
          </a:p>
          <a:p>
            <a:endParaRPr lang="it-I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Die Krise begann im Oktober 1929 mit dem Börsenkrach in New York. Da die Weltwirtschaft eng vernetzt war, breitete sich die Krise schnell nach Europa aus.</a:t>
            </a:r>
          </a:p>
          <a:p>
            <a:endParaRPr lang="de-D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/>
              <a:t>Viele europäische Länder – besonders Deutschland – waren stark von amerikanischen Krediten abhängig. Als die USA ihr Geld zurückzogen:</a:t>
            </a:r>
          </a:p>
          <a:p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/>
              <a:t>Banken brachen zusammen</a:t>
            </a:r>
          </a:p>
          <a:p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/>
              <a:t>Unternehmen gingen bankrott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de-DE" dirty="0"/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de-DE" dirty="0"/>
              <a:t>Millionen Menschen wurden arbeitslos</a:t>
            </a:r>
          </a:p>
          <a:p>
            <a:endParaRPr lang="de-DE" dirty="0"/>
          </a:p>
          <a:p>
            <a:r>
              <a:rPr lang="de-DE" dirty="0"/>
              <a:t>   Die Krise entwickelte sich zur </a:t>
            </a:r>
            <a:r>
              <a:rPr lang="de-DE" b="1" dirty="0"/>
              <a:t>Großen Depression</a:t>
            </a:r>
            <a:r>
              <a:rPr lang="de-DE" dirty="0"/>
              <a:t>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10A2602D-CDF0-4E51-8D81-7A11ECC67A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3521" y="1030936"/>
            <a:ext cx="3213287" cy="4796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12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DEBE846-521A-4032-9757-198C9F5C5DA1}"/>
              </a:ext>
            </a:extLst>
          </p:cNvPr>
          <p:cNvSpPr txBox="1"/>
          <p:nvPr/>
        </p:nvSpPr>
        <p:spPr>
          <a:xfrm>
            <a:off x="0" y="495825"/>
            <a:ext cx="5675497" cy="5681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de-DE" dirty="0"/>
              <a:t>Deutschland war besonders betroffen, weil:</a:t>
            </a:r>
          </a:p>
          <a:p>
            <a:pPr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 es stark von US-Krediten abhängig war</a:t>
            </a:r>
          </a:p>
          <a:p>
            <a:pPr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/>
              <a:t> es weiterhin Reparationen aus den Verträgen </a:t>
            </a:r>
          </a:p>
          <a:p>
            <a:pPr algn="r">
              <a:lnSpc>
                <a:spcPct val="150000"/>
              </a:lnSpc>
            </a:pPr>
            <a:r>
              <a:rPr lang="de-DE" dirty="0"/>
              <a:t>nach dem ersten Weltkrieg zahlen musste.</a:t>
            </a:r>
          </a:p>
          <a:p>
            <a:pPr algn="r">
              <a:lnSpc>
                <a:spcPct val="150000"/>
              </a:lnSpc>
            </a:pPr>
            <a:endParaRPr lang="de-DE" sz="1400" dirty="0"/>
          </a:p>
          <a:p>
            <a:pPr algn="r">
              <a:lnSpc>
                <a:spcPct val="150000"/>
              </a:lnSpc>
            </a:pPr>
            <a:r>
              <a:rPr lang="de-DE" dirty="0"/>
              <a:t>Zwischen 1930 und 1932:</a:t>
            </a:r>
          </a:p>
          <a:p>
            <a:pPr marL="285750" indent="-285750" algn="r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dirty="0"/>
              <a:t>über 6 Millionen Arbeitslose</a:t>
            </a:r>
          </a:p>
          <a:p>
            <a:pPr marL="285750" indent="-285750" algn="r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dirty="0"/>
              <a:t>massive Armut</a:t>
            </a:r>
          </a:p>
          <a:p>
            <a:pPr marL="285750" indent="-285750" algn="r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dirty="0"/>
              <a:t>politische Radikalisierung</a:t>
            </a:r>
          </a:p>
          <a:p>
            <a:pPr algn="r">
              <a:lnSpc>
                <a:spcPct val="150000"/>
              </a:lnSpc>
            </a:pPr>
            <a:endParaRPr lang="de-DE" sz="1400" dirty="0"/>
          </a:p>
          <a:p>
            <a:pPr algn="r">
              <a:lnSpc>
                <a:spcPct val="150000"/>
              </a:lnSpc>
            </a:pPr>
            <a:r>
              <a:rPr lang="de-DE" dirty="0"/>
              <a:t>Viele Menschen verloren das Vertrauen</a:t>
            </a:r>
            <a:br>
              <a:rPr lang="de-DE" dirty="0"/>
            </a:br>
            <a:r>
              <a:rPr lang="de-DE" dirty="0"/>
              <a:t>in die Demokratie (Weimarer Republik). </a:t>
            </a:r>
            <a:br>
              <a:rPr lang="de-DE" dirty="0"/>
            </a:br>
            <a:r>
              <a:rPr lang="de-DE" dirty="0"/>
              <a:t>Davon profitierte die Partei Adolf Hitlers, die Arbeit, nationale Stärke und politische Ordnung versprach.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3295D0F-748F-4A7E-9B04-E129FA0475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563" y="1000825"/>
            <a:ext cx="5818769" cy="4856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513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CA451A-8D53-4A26-A6CF-F1A983B14B21}"/>
              </a:ext>
            </a:extLst>
          </p:cNvPr>
          <p:cNvSpPr txBox="1"/>
          <p:nvPr/>
        </p:nvSpPr>
        <p:spPr>
          <a:xfrm>
            <a:off x="6548034" y="632263"/>
            <a:ext cx="4390756" cy="53170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dirty="0">
                <a:latin typeface="Alte Schwabacher" panose="00000400000000000000" pitchFamily="2" charset="0"/>
              </a:rPr>
              <a:t>Adolf Hitler</a:t>
            </a:r>
          </a:p>
          <a:p>
            <a:pPr algn="r"/>
            <a:endParaRPr lang="de-DE" sz="1200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Geboren 1889 in Österreich 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Kämpfte im Erster Weltkrieg als Soldat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Trat nach dem Krieg der NSDAP bei </a:t>
            </a:r>
          </a:p>
          <a:p>
            <a:pPr>
              <a:lnSpc>
                <a:spcPct val="150000"/>
              </a:lnSpc>
            </a:pPr>
            <a:r>
              <a:rPr lang="de-DE" sz="1200" dirty="0"/>
              <a:t>         </a:t>
            </a:r>
            <a:r>
              <a:rPr lang="de-DE" sz="1200" i="1" dirty="0" err="1"/>
              <a:t>NSDAO</a:t>
            </a:r>
            <a:r>
              <a:rPr lang="de-DE" sz="1200" i="1" dirty="0"/>
              <a:t> = Nationalsozialistische Deutsche Arbeiterpartei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1933 zum Reichskanzler ernannt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Errichtete eine totalitäre Diktatur</a:t>
            </a:r>
          </a:p>
          <a:p>
            <a:pPr algn="r"/>
            <a:endParaRPr lang="de-DE" sz="1600" b="1" dirty="0"/>
          </a:p>
          <a:p>
            <a:pPr>
              <a:lnSpc>
                <a:spcPct val="150000"/>
              </a:lnSpc>
            </a:pPr>
            <a:r>
              <a:rPr lang="de-DE" sz="1600" b="1" dirty="0"/>
              <a:t>Ideologie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Radikaler Nationalismus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Antisemitismus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Rassistische „Arier“-Ideologie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Ablehnung des Vertrags von Versailles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de-DE" sz="1600" dirty="0"/>
              <a:t>Aggressive Expansionspolitik</a:t>
            </a:r>
          </a:p>
        </p:txBody>
      </p:sp>
      <p:pic>
        <p:nvPicPr>
          <p:cNvPr id="4" name="Picture 2" descr="undefined">
            <a:extLst>
              <a:ext uri="{FF2B5EF4-FFF2-40B4-BE49-F238E27FC236}">
                <a16:creationId xmlns:a16="http://schemas.microsoft.com/office/drawing/2014/main" id="{FD69BD89-C9F7-4476-BA66-AEF1B7A36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651" y="624966"/>
            <a:ext cx="4390756" cy="5466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54928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38CA451A-8D53-4A26-A6CF-F1A983B14B21}"/>
              </a:ext>
            </a:extLst>
          </p:cNvPr>
          <p:cNvSpPr txBox="1"/>
          <p:nvPr/>
        </p:nvSpPr>
        <p:spPr>
          <a:xfrm>
            <a:off x="6532776" y="1313715"/>
            <a:ext cx="5032523" cy="40706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de-DE" sz="1600" b="1" dirty="0"/>
              <a:t>Rolle im Zweiten Weltkrieg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1939 Überfall auf Polen </a:t>
            </a:r>
            <a:r>
              <a:rPr lang="de-DE" sz="1100" dirty="0">
                <a:sym typeface="Wingdings" panose="05000000000000000000" pitchFamily="2" charset="2"/>
              </a:rPr>
              <a:t></a:t>
            </a:r>
            <a:r>
              <a:rPr lang="de-DE" sz="1600" dirty="0"/>
              <a:t> Beginn des Zweiten Weltkrieges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Verantwortlich für den Holocaust </a:t>
            </a:r>
          </a:p>
          <a:p>
            <a:pPr>
              <a:lnSpc>
                <a:spcPct val="150000"/>
              </a:lnSpc>
            </a:pPr>
            <a:r>
              <a:rPr lang="de-DE" sz="1400" i="1" dirty="0"/>
              <a:t>       (systematische Ermordung von etwa 6 Millionen Juden)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Krieg forderte insgesamt über 60 Millionen Tote! </a:t>
            </a:r>
          </a:p>
          <a:p>
            <a:pPr>
              <a:lnSpc>
                <a:spcPct val="150000"/>
              </a:lnSpc>
            </a:pPr>
            <a:r>
              <a:rPr lang="de-DE" sz="1600" i="1" dirty="0"/>
              <a:t>       (</a:t>
            </a:r>
            <a:r>
              <a:rPr lang="it-IT" sz="1600" i="1" dirty="0" err="1"/>
              <a:t>mehr</a:t>
            </a:r>
            <a:r>
              <a:rPr lang="it-IT" sz="1600" i="1" dirty="0"/>
              <a:t> </a:t>
            </a:r>
            <a:r>
              <a:rPr lang="it-IT" sz="1600" i="1" dirty="0" err="1"/>
              <a:t>Zivilisten</a:t>
            </a:r>
            <a:r>
              <a:rPr lang="it-IT" sz="1600" i="1" dirty="0"/>
              <a:t> </a:t>
            </a:r>
            <a:r>
              <a:rPr lang="it-IT" sz="1600" i="1" dirty="0" err="1"/>
              <a:t>als</a:t>
            </a:r>
            <a:r>
              <a:rPr lang="it-IT" sz="1600" i="1" dirty="0"/>
              <a:t> </a:t>
            </a:r>
            <a:r>
              <a:rPr lang="it-IT" sz="1600" i="1" dirty="0" err="1"/>
              <a:t>Soldaten</a:t>
            </a:r>
            <a:r>
              <a:rPr lang="it-IT" sz="1600" i="1" dirty="0"/>
              <a:t>)</a:t>
            </a:r>
            <a:endParaRPr lang="de-DE" sz="1600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de-DE" sz="1600" b="1" dirty="0"/>
          </a:p>
          <a:p>
            <a:pPr algn="ctr">
              <a:lnSpc>
                <a:spcPct val="150000"/>
              </a:lnSpc>
            </a:pPr>
            <a:r>
              <a:rPr lang="de-DE" sz="1600" b="1" dirty="0"/>
              <a:t>Ende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April 1945: Selbstmord in Berlin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dirty="0"/>
              <a:t>Kurz darauf Kapitulation Deutschlands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EB4E278D-0E74-4D56-9506-51D752ED3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044" y="1407985"/>
            <a:ext cx="5573522" cy="3833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0486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bg1">
                <a:lumMod val="50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5223C1CF-5ED5-4ED1-9C30-BA3AA3BF7920}"/>
              </a:ext>
            </a:extLst>
          </p:cNvPr>
          <p:cNvSpPr txBox="1"/>
          <p:nvPr/>
        </p:nvSpPr>
        <p:spPr>
          <a:xfrm>
            <a:off x="5263853" y="361285"/>
            <a:ext cx="6096000" cy="6106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b="1" dirty="0"/>
              <a:t>Die rassistische Ideologie der deutschen Nationalsozialisten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sz="1400" dirty="0"/>
              <a:t>Wurde benutzt, um Menschen „nordischer oder germanischer Abstammung“ als überlegen zu definieren.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sz="1400" dirty="0"/>
              <a:t>Grundlage für rassistische Gesetze, die Juden, Sinti und Roma sowie andere Minderheiten diskriminierten.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sz="1400" dirty="0"/>
              <a:t>Diente der Rechtfertigung für Rassenpolitik, Vertreibung und Völkermord.</a:t>
            </a:r>
          </a:p>
          <a:p>
            <a:pPr marL="285750" indent="-28575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de-DE" sz="1600" dirty="0"/>
          </a:p>
          <a:p>
            <a:pPr>
              <a:lnSpc>
                <a:spcPct val="150000"/>
              </a:lnSpc>
            </a:pPr>
            <a:r>
              <a:rPr lang="de-DE" b="1" dirty="0"/>
              <a:t>Merkmale</a:t>
            </a:r>
            <a:r>
              <a:rPr lang="de-DE" sz="1600" b="1" dirty="0"/>
              <a:t> der „</a:t>
            </a:r>
            <a:r>
              <a:rPr lang="de-DE" sz="1600" b="1" dirty="0" err="1"/>
              <a:t>Arierrasse</a:t>
            </a:r>
            <a:r>
              <a:rPr lang="de-DE" sz="1600" b="1" dirty="0"/>
              <a:t>“ in der NS-Ideologie</a:t>
            </a:r>
          </a:p>
          <a:p>
            <a:pPr>
              <a:lnSpc>
                <a:spcPct val="150000"/>
              </a:lnSpc>
            </a:pPr>
            <a:r>
              <a:rPr lang="de-DE" sz="1400" i="1" dirty="0"/>
              <a:t>Der Name </a:t>
            </a:r>
            <a:r>
              <a:rPr lang="de-DE" sz="1400" b="1" i="1" dirty="0"/>
              <a:t>„Arier“</a:t>
            </a:r>
            <a:r>
              <a:rPr lang="de-DE" sz="1400" i="1" dirty="0"/>
              <a:t> stammt ursprünglich vom altindischen bzw. altiranischen Wort „</a:t>
            </a:r>
            <a:r>
              <a:rPr lang="de-DE" sz="1400" i="1" dirty="0" err="1"/>
              <a:t>arya</a:t>
            </a:r>
            <a:r>
              <a:rPr lang="de-DE" sz="1400" i="1" dirty="0"/>
              <a:t>“, das etwa „edel“, „ehrenhaft“ oder „frei“ bedeutete</a:t>
            </a:r>
            <a:endParaRPr lang="de-DE" sz="1400" b="1" i="1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Herkunft: „Nordisch-germanisch“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Hautfarbe: hell / weiß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Haarfarbe: blond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Augenfarbe: blau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Körperbau: groß, kräftig, athletisch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Geistige Eigenschaften: stark, intelligent, kreativ, führungsfähig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400" dirty="0"/>
              <a:t>Moralische/rassische Überlegenheit gegenüber „nicht-arischen“ Völkern, insbesondere Juden, Sinti und Roma, Slawen</a:t>
            </a:r>
            <a:endParaRPr lang="de-DE" sz="16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A7C6425E-2C11-4095-9C83-C6ADFEB9DB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254" y="566677"/>
            <a:ext cx="4090903" cy="5783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9823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53A9D5FC-4651-4C84-B89D-73448823518D}"/>
              </a:ext>
            </a:extLst>
          </p:cNvPr>
          <p:cNvSpPr txBox="1"/>
          <p:nvPr/>
        </p:nvSpPr>
        <p:spPr>
          <a:xfrm>
            <a:off x="94268" y="703779"/>
            <a:ext cx="4334857" cy="48092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1600" dirty="0"/>
              <a:t>Die </a:t>
            </a:r>
            <a:r>
              <a:rPr lang="it-IT" sz="1600" dirty="0" err="1"/>
              <a:t>Nationalsozialisten</a:t>
            </a:r>
            <a:r>
              <a:rPr lang="it-IT" sz="1600" dirty="0"/>
              <a:t> </a:t>
            </a:r>
            <a:r>
              <a:rPr lang="it-IT" sz="1600" dirty="0" err="1"/>
              <a:t>bezeichneten</a:t>
            </a:r>
            <a:r>
              <a:rPr lang="it-IT" sz="1600" dirty="0"/>
              <a:t> </a:t>
            </a:r>
            <a:r>
              <a:rPr lang="it-IT" sz="1600" dirty="0" err="1"/>
              <a:t>viele</a:t>
            </a:r>
            <a:r>
              <a:rPr lang="it-IT" sz="1600" dirty="0"/>
              <a:t> </a:t>
            </a:r>
            <a:r>
              <a:rPr lang="it-IT" sz="1600" dirty="0" err="1"/>
              <a:t>andere</a:t>
            </a:r>
            <a:r>
              <a:rPr lang="it-IT" sz="1600" dirty="0"/>
              <a:t> </a:t>
            </a:r>
            <a:r>
              <a:rPr lang="it-IT" sz="1600" dirty="0" err="1"/>
              <a:t>Völker</a:t>
            </a:r>
            <a:r>
              <a:rPr lang="it-IT" sz="1600" dirty="0"/>
              <a:t> </a:t>
            </a:r>
            <a:r>
              <a:rPr lang="it-IT" sz="1600" dirty="0" err="1"/>
              <a:t>gegenüber</a:t>
            </a:r>
            <a:r>
              <a:rPr lang="it-IT" sz="1600" dirty="0"/>
              <a:t> </a:t>
            </a:r>
            <a:r>
              <a:rPr lang="it-IT" sz="1600" dirty="0" err="1"/>
              <a:t>der</a:t>
            </a:r>
            <a:r>
              <a:rPr lang="it-IT" sz="1600" dirty="0"/>
              <a:t> </a:t>
            </a:r>
            <a:r>
              <a:rPr lang="it-IT" sz="1600" dirty="0" err="1"/>
              <a:t>sogenannten</a:t>
            </a:r>
            <a:r>
              <a:rPr lang="it-IT" sz="1600" dirty="0"/>
              <a:t> "</a:t>
            </a:r>
            <a:r>
              <a:rPr lang="it-IT" sz="1600" dirty="0" err="1"/>
              <a:t>deutschen</a:t>
            </a:r>
            <a:r>
              <a:rPr lang="it-IT" sz="1600" dirty="0"/>
              <a:t> </a:t>
            </a:r>
            <a:r>
              <a:rPr lang="it-IT" sz="1600" dirty="0" err="1"/>
              <a:t>Rasse</a:t>
            </a:r>
            <a:r>
              <a:rPr lang="it-IT" sz="1600" dirty="0"/>
              <a:t>" </a:t>
            </a:r>
            <a:r>
              <a:rPr lang="it-IT" sz="1600" dirty="0" err="1"/>
              <a:t>als</a:t>
            </a:r>
            <a:r>
              <a:rPr lang="it-IT" sz="1600" dirty="0"/>
              <a:t> </a:t>
            </a:r>
            <a:r>
              <a:rPr lang="it-IT" sz="1600" dirty="0" err="1"/>
              <a:t>minderwertig</a:t>
            </a:r>
            <a:r>
              <a:rPr lang="it-IT" sz="1600" dirty="0"/>
              <a:t>. </a:t>
            </a:r>
          </a:p>
          <a:p>
            <a:pPr algn="r">
              <a:lnSpc>
                <a:spcPct val="150000"/>
              </a:lnSpc>
            </a:pPr>
            <a:endParaRPr lang="it-IT" sz="1200" dirty="0"/>
          </a:p>
          <a:p>
            <a:pPr marL="285750" indent="-285750" algn="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1600" dirty="0" err="1"/>
              <a:t>Ihre</a:t>
            </a:r>
            <a:r>
              <a:rPr lang="it-IT" sz="1600" dirty="0"/>
              <a:t> </a:t>
            </a:r>
            <a:r>
              <a:rPr lang="it-IT" sz="1600" dirty="0" err="1"/>
              <a:t>Menschenverachtung</a:t>
            </a:r>
            <a:r>
              <a:rPr lang="it-IT" sz="1600" dirty="0"/>
              <a:t> </a:t>
            </a:r>
            <a:r>
              <a:rPr lang="it-IT" sz="1600" dirty="0" err="1"/>
              <a:t>zeigte</a:t>
            </a:r>
            <a:r>
              <a:rPr lang="it-IT" sz="1600" dirty="0"/>
              <a:t> die </a:t>
            </a:r>
            <a:r>
              <a:rPr lang="it-IT" sz="1600" dirty="0" err="1"/>
              <a:t>Diktatur</a:t>
            </a:r>
            <a:r>
              <a:rPr lang="it-IT" sz="1600" dirty="0"/>
              <a:t> </a:t>
            </a:r>
            <a:r>
              <a:rPr lang="it-IT" sz="1600" dirty="0" err="1"/>
              <a:t>vor</a:t>
            </a:r>
            <a:r>
              <a:rPr lang="it-IT" sz="1600" dirty="0"/>
              <a:t> </a:t>
            </a:r>
            <a:r>
              <a:rPr lang="it-IT" sz="1600" dirty="0" err="1"/>
              <a:t>allem</a:t>
            </a:r>
            <a:r>
              <a:rPr lang="it-IT" sz="1600" dirty="0"/>
              <a:t> in </a:t>
            </a:r>
            <a:r>
              <a:rPr lang="it-IT" sz="1600" dirty="0" err="1"/>
              <a:t>der</a:t>
            </a:r>
            <a:r>
              <a:rPr lang="it-IT" sz="1600" dirty="0"/>
              <a:t> </a:t>
            </a:r>
            <a:r>
              <a:rPr lang="it-IT" sz="1600" dirty="0" err="1"/>
              <a:t>fabrikmäßigen</a:t>
            </a:r>
            <a:r>
              <a:rPr lang="it-IT" sz="1600" dirty="0"/>
              <a:t> </a:t>
            </a:r>
            <a:r>
              <a:rPr lang="it-IT" sz="1600" dirty="0" err="1"/>
              <a:t>Tötung</a:t>
            </a:r>
            <a:r>
              <a:rPr lang="it-IT" sz="1600" dirty="0"/>
              <a:t> </a:t>
            </a:r>
          </a:p>
          <a:p>
            <a:pPr algn="r">
              <a:lnSpc>
                <a:spcPct val="150000"/>
              </a:lnSpc>
            </a:pPr>
            <a:r>
              <a:rPr lang="it-IT" sz="1600" dirty="0"/>
              <a:t>von </a:t>
            </a:r>
            <a:r>
              <a:rPr lang="it-IT" sz="1600" dirty="0" err="1"/>
              <a:t>Millionen</a:t>
            </a:r>
            <a:r>
              <a:rPr lang="it-IT" sz="1600" dirty="0"/>
              <a:t> </a:t>
            </a:r>
            <a:r>
              <a:rPr lang="it-IT" sz="1600" dirty="0" err="1"/>
              <a:t>wehrloser</a:t>
            </a:r>
            <a:r>
              <a:rPr lang="it-IT" sz="1600" dirty="0"/>
              <a:t> </a:t>
            </a:r>
            <a:r>
              <a:rPr lang="it-IT" sz="1600" dirty="0" err="1"/>
              <a:t>Opfer</a:t>
            </a:r>
            <a:r>
              <a:rPr lang="it-IT" sz="1600" dirty="0"/>
              <a:t>.</a:t>
            </a:r>
          </a:p>
          <a:p>
            <a:pPr algn="r">
              <a:lnSpc>
                <a:spcPct val="150000"/>
              </a:lnSpc>
            </a:pPr>
            <a:endParaRPr lang="it-IT" sz="1200" dirty="0"/>
          </a:p>
          <a:p>
            <a:pPr marL="285750" indent="-285750" algn="r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it-IT" sz="1600" dirty="0" err="1"/>
              <a:t>Verfolgt</a:t>
            </a:r>
            <a:r>
              <a:rPr lang="it-IT" sz="1600" dirty="0"/>
              <a:t> und </a:t>
            </a:r>
            <a:r>
              <a:rPr lang="it-IT" sz="1600" dirty="0" err="1"/>
              <a:t>ermordet</a:t>
            </a:r>
            <a:r>
              <a:rPr lang="it-IT" sz="1600" dirty="0"/>
              <a:t> </a:t>
            </a:r>
            <a:r>
              <a:rPr lang="it-IT" sz="1600" dirty="0" err="1"/>
              <a:t>wurden</a:t>
            </a:r>
            <a:r>
              <a:rPr lang="it-IT" sz="1600" dirty="0"/>
              <a:t> </a:t>
            </a:r>
            <a:r>
              <a:rPr lang="it-IT" sz="1600" dirty="0" err="1"/>
              <a:t>politisch</a:t>
            </a:r>
            <a:r>
              <a:rPr lang="it-IT" sz="1600" dirty="0"/>
              <a:t> </a:t>
            </a:r>
            <a:r>
              <a:rPr lang="it-IT" sz="1600" dirty="0" err="1"/>
              <a:t>Andersdenkende</a:t>
            </a:r>
            <a:r>
              <a:rPr lang="it-IT" sz="1600" dirty="0"/>
              <a:t>, </a:t>
            </a:r>
            <a:r>
              <a:rPr lang="it-IT" sz="1600" dirty="0" err="1"/>
              <a:t>Homosexuelle</a:t>
            </a:r>
            <a:r>
              <a:rPr lang="it-IT" sz="1600" dirty="0"/>
              <a:t>, Sinti und Roma, </a:t>
            </a:r>
            <a:r>
              <a:rPr lang="it-IT" sz="1600" dirty="0" err="1"/>
              <a:t>behinderte</a:t>
            </a:r>
            <a:r>
              <a:rPr lang="it-IT" sz="1600" dirty="0"/>
              <a:t> </a:t>
            </a:r>
            <a:r>
              <a:rPr lang="it-IT" sz="1600" dirty="0" err="1"/>
              <a:t>Menschen</a:t>
            </a:r>
            <a:br>
              <a:rPr lang="it-IT" sz="1600" dirty="0"/>
            </a:br>
            <a:r>
              <a:rPr lang="it-IT" sz="1600" dirty="0"/>
              <a:t>und </a:t>
            </a:r>
            <a:r>
              <a:rPr lang="it-IT" sz="1600" dirty="0" err="1"/>
              <a:t>vor</a:t>
            </a:r>
            <a:r>
              <a:rPr lang="it-IT" sz="1600" dirty="0"/>
              <a:t> </a:t>
            </a:r>
            <a:r>
              <a:rPr lang="it-IT" sz="1600" dirty="0" err="1"/>
              <a:t>allem</a:t>
            </a:r>
            <a:r>
              <a:rPr lang="it-IT" sz="1600" dirty="0"/>
              <a:t> </a:t>
            </a:r>
            <a:r>
              <a:rPr lang="it-IT" sz="1600" dirty="0" err="1"/>
              <a:t>Juden</a:t>
            </a:r>
            <a:r>
              <a:rPr lang="it-IT" sz="1600" dirty="0"/>
              <a:t>, die Hitler und </a:t>
            </a:r>
            <a:r>
              <a:rPr lang="it-IT" sz="1600" dirty="0" err="1"/>
              <a:t>den</a:t>
            </a:r>
            <a:r>
              <a:rPr lang="it-IT" sz="1600" dirty="0"/>
              <a:t> </a:t>
            </a:r>
            <a:r>
              <a:rPr lang="it-IT" sz="1600" dirty="0" err="1"/>
              <a:t>Nationalsozialisten</a:t>
            </a:r>
            <a:r>
              <a:rPr lang="it-IT" sz="1600" dirty="0"/>
              <a:t> </a:t>
            </a:r>
            <a:r>
              <a:rPr lang="it-IT" sz="1600" dirty="0" err="1"/>
              <a:t>als</a:t>
            </a:r>
            <a:r>
              <a:rPr lang="it-IT" sz="1600" dirty="0"/>
              <a:t> </a:t>
            </a:r>
            <a:r>
              <a:rPr lang="it-IT" sz="1600" dirty="0" err="1"/>
              <a:t>Hauptfeind</a:t>
            </a:r>
            <a:r>
              <a:rPr lang="it-IT" sz="1600" dirty="0"/>
              <a:t> </a:t>
            </a:r>
            <a:r>
              <a:rPr lang="it-IT" sz="1600" dirty="0" err="1"/>
              <a:t>galten</a:t>
            </a:r>
            <a:r>
              <a:rPr lang="it-IT" sz="1600" dirty="0"/>
              <a:t>.</a:t>
            </a:r>
          </a:p>
        </p:txBody>
      </p:sp>
      <p:pic>
        <p:nvPicPr>
          <p:cNvPr id="4" name="Picture 2" descr="Gefangen, bestraft, vergessen: Schweizer KZ-Häftlinge">
            <a:extLst>
              <a:ext uri="{FF2B5EF4-FFF2-40B4-BE49-F238E27FC236}">
                <a16:creationId xmlns:a16="http://schemas.microsoft.com/office/drawing/2014/main" id="{E054C1AE-A6E4-4744-9B2E-9D3F6CFD3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6471" y="768167"/>
            <a:ext cx="6486961" cy="5066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428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>
            <a:extLst>
              <a:ext uri="{FF2B5EF4-FFF2-40B4-BE49-F238E27FC236}">
                <a16:creationId xmlns:a16="http://schemas.microsoft.com/office/drawing/2014/main" id="{84512A8D-3A33-47CB-B54A-BE7508A42DB2}"/>
              </a:ext>
            </a:extLst>
          </p:cNvPr>
          <p:cNvSpPr txBox="1"/>
          <p:nvPr/>
        </p:nvSpPr>
        <p:spPr>
          <a:xfrm>
            <a:off x="9455085" y="847477"/>
            <a:ext cx="21972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olidFill>
                  <a:srgbClr val="C00000"/>
                </a:solidFill>
                <a:sym typeface="Wingdings" panose="05000000000000000000" pitchFamily="2" charset="2"/>
              </a:rPr>
              <a:t> </a:t>
            </a:r>
            <a:r>
              <a:rPr lang="it-IT" dirty="0" err="1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</a:t>
            </a:r>
            <a:r>
              <a:rPr lang="it-IT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Auschwitz</a:t>
            </a:r>
            <a:endParaRPr lang="it-IT" dirty="0">
              <a:solidFill>
                <a:srgbClr val="C00000"/>
              </a:solidFill>
            </a:endParaRP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AD6826C5-52EB-448A-AD55-D7A3E66828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95" y="380496"/>
            <a:ext cx="8512404" cy="6097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F374F48D-9D23-49E0-9924-7DB1807A794F}"/>
              </a:ext>
            </a:extLst>
          </p:cNvPr>
          <p:cNvSpPr txBox="1"/>
          <p:nvPr/>
        </p:nvSpPr>
        <p:spPr>
          <a:xfrm>
            <a:off x="9138590" y="5390476"/>
            <a:ext cx="29734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 err="1"/>
              <a:t>Ungarische</a:t>
            </a:r>
            <a:r>
              <a:rPr lang="it-IT" sz="1400" b="1" dirty="0"/>
              <a:t> </a:t>
            </a:r>
            <a:r>
              <a:rPr lang="it-IT" sz="1400" b="1" dirty="0" err="1"/>
              <a:t>Juden</a:t>
            </a:r>
            <a:r>
              <a:rPr lang="it-IT" sz="1400" b="1" dirty="0"/>
              <a:t> </a:t>
            </a:r>
            <a:r>
              <a:rPr lang="it-IT" sz="1400" b="1" dirty="0" err="1"/>
              <a:t>auf</a:t>
            </a:r>
            <a:r>
              <a:rPr lang="it-IT" sz="1400" b="1" dirty="0"/>
              <a:t> </a:t>
            </a:r>
            <a:r>
              <a:rPr lang="it-IT" sz="1400" b="1" dirty="0" err="1"/>
              <a:t>dem</a:t>
            </a:r>
            <a:r>
              <a:rPr lang="it-IT" sz="1400" b="1" dirty="0"/>
              <a:t> </a:t>
            </a:r>
            <a:r>
              <a:rPr lang="it-IT" sz="1400" b="1" dirty="0" err="1"/>
              <a:t>Weg</a:t>
            </a:r>
            <a:r>
              <a:rPr lang="it-IT" sz="1400" b="1" dirty="0"/>
              <a:t> </a:t>
            </a:r>
          </a:p>
          <a:p>
            <a:r>
              <a:rPr lang="it-IT" sz="1400" b="1" dirty="0"/>
              <a:t>in die </a:t>
            </a:r>
            <a:r>
              <a:rPr lang="it-IT" sz="1400" b="1" dirty="0" err="1"/>
              <a:t>Gaskammern</a:t>
            </a:r>
            <a:r>
              <a:rPr lang="it-IT" sz="1400" b="1" dirty="0"/>
              <a:t>. </a:t>
            </a:r>
          </a:p>
          <a:p>
            <a:endParaRPr lang="it-IT" sz="1400" b="1" dirty="0"/>
          </a:p>
          <a:p>
            <a:r>
              <a:rPr lang="it-IT" sz="1400" b="1" dirty="0"/>
              <a:t>Auschwitz-Birkenau </a:t>
            </a:r>
          </a:p>
          <a:p>
            <a:r>
              <a:rPr lang="it-IT" sz="1400" b="1" dirty="0" err="1"/>
              <a:t>Polen</a:t>
            </a:r>
            <a:r>
              <a:rPr lang="it-IT" sz="1400" b="1" dirty="0"/>
              <a:t>, Mai 1944.</a:t>
            </a:r>
          </a:p>
        </p:txBody>
      </p:sp>
    </p:spTree>
    <p:extLst>
      <p:ext uri="{BB962C8B-B14F-4D97-AF65-F5344CB8AC3E}">
        <p14:creationId xmlns:p14="http://schemas.microsoft.com/office/powerpoint/2010/main" val="936882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B089328-D8F0-4E93-B36C-5AC4FCD4BE7A}"/>
              </a:ext>
            </a:extLst>
          </p:cNvPr>
          <p:cNvSpPr txBox="1"/>
          <p:nvPr/>
        </p:nvSpPr>
        <p:spPr>
          <a:xfrm>
            <a:off x="84841" y="5147475"/>
            <a:ext cx="231371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dirty="0"/>
              <a:t>Fünf Juden </a:t>
            </a:r>
          </a:p>
          <a:p>
            <a:pPr algn="r"/>
            <a:r>
              <a:rPr lang="de-DE" dirty="0"/>
              <a:t>mit Behinderung </a:t>
            </a:r>
          </a:p>
          <a:p>
            <a:pPr algn="r"/>
            <a:r>
              <a:rPr lang="de-DE" dirty="0"/>
              <a:t>in Buchenwald, 1938</a:t>
            </a:r>
            <a:endParaRPr lang="it-IT" i="1" dirty="0"/>
          </a:p>
        </p:txBody>
      </p:sp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70BAA8F3-A2E9-40B8-B1E0-DAD26965FF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2194" y="181594"/>
            <a:ext cx="8623665" cy="6494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62693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>
            <a:extLst>
              <a:ext uri="{FF2B5EF4-FFF2-40B4-BE49-F238E27FC236}">
                <a16:creationId xmlns:a16="http://schemas.microsoft.com/office/drawing/2014/main" id="{AB089328-D8F0-4E93-B36C-5AC4FCD4BE7A}"/>
              </a:ext>
            </a:extLst>
          </p:cNvPr>
          <p:cNvSpPr txBox="1"/>
          <p:nvPr/>
        </p:nvSpPr>
        <p:spPr>
          <a:xfrm>
            <a:off x="402441" y="5694228"/>
            <a:ext cx="288769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dirty="0"/>
              <a:t>Transportrouten aus ganz Europa in die Todeslager</a:t>
            </a:r>
            <a:endParaRPr lang="it-IT" dirty="0"/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D1F87FBA-545C-4610-8915-B3EB0CA202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9857" y="194094"/>
            <a:ext cx="7775754" cy="6469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05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E63E6200-629D-45AD-90DF-B3484CDCA945}"/>
              </a:ext>
            </a:extLst>
          </p:cNvPr>
          <p:cNvSpPr txBox="1"/>
          <p:nvPr/>
        </p:nvSpPr>
        <p:spPr>
          <a:xfrm>
            <a:off x="9581370" y="1120507"/>
            <a:ext cx="223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sym typeface="Wingdings" panose="05000000000000000000" pitchFamily="2" charset="2"/>
              </a:rPr>
              <a:t></a:t>
            </a:r>
            <a:r>
              <a:rPr lang="it-IT" dirty="0" err="1">
                <a:hlinkClick r:id="rId2"/>
              </a:rPr>
              <a:t>Hitlersreden</a:t>
            </a:r>
            <a:endParaRPr lang="it-IT" dirty="0"/>
          </a:p>
        </p:txBody>
      </p:sp>
      <p:pic>
        <p:nvPicPr>
          <p:cNvPr id="8196" name="Picture 4" descr="US-Auktionshaus versteigert Adolf Hitlers &quot;überraschend große&quot; Unterhose |  STERN.de">
            <a:extLst>
              <a:ext uri="{FF2B5EF4-FFF2-40B4-BE49-F238E27FC236}">
                <a16:creationId xmlns:a16="http://schemas.microsoft.com/office/drawing/2014/main" id="{2CB00F00-018A-46E8-9C2B-B3984DE8B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454" y="858913"/>
            <a:ext cx="7887855" cy="51401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9431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0"/>
                <a:lumOff val="100000"/>
              </a:schemeClr>
            </a:gs>
            <a:gs pos="35000">
              <a:schemeClr val="accent3">
                <a:lumMod val="0"/>
                <a:lumOff val="100000"/>
              </a:schemeClr>
            </a:gs>
            <a:gs pos="100000">
              <a:schemeClr val="accent3">
                <a:lumMod val="100000"/>
              </a:schemeClr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4C2BB40B-382D-474B-8668-23FD0C6D18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1893" y="1646175"/>
            <a:ext cx="5947183" cy="360017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E6C7C7E0-3E76-4962-9048-CB8940EAC5F8}"/>
              </a:ext>
            </a:extLst>
          </p:cNvPr>
          <p:cNvSpPr txBox="1"/>
          <p:nvPr/>
        </p:nvSpPr>
        <p:spPr>
          <a:xfrm>
            <a:off x="259977" y="1551831"/>
            <a:ext cx="5118846" cy="37888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800" b="1" dirty="0"/>
              <a:t>Hitler-Eid für Soldaten der Wehrmacht </a:t>
            </a:r>
          </a:p>
          <a:p>
            <a:pPr algn="r"/>
            <a:r>
              <a:rPr lang="de-DE" sz="1800" i="1" dirty="0"/>
              <a:t>(ab 1934)</a:t>
            </a:r>
          </a:p>
          <a:p>
            <a:pPr algn="r"/>
            <a:endParaRPr lang="de-DE" sz="1800" dirty="0"/>
          </a:p>
          <a:p>
            <a:pPr algn="r">
              <a:lnSpc>
                <a:spcPct val="150000"/>
              </a:lnSpc>
            </a:pPr>
            <a:r>
              <a:rPr lang="de-DE" sz="1800" dirty="0"/>
              <a:t>„Ich schwöre bei Gott </a:t>
            </a:r>
          </a:p>
          <a:p>
            <a:pPr algn="r">
              <a:lnSpc>
                <a:spcPct val="150000"/>
              </a:lnSpc>
            </a:pPr>
            <a:r>
              <a:rPr lang="de-DE" sz="1800" dirty="0"/>
              <a:t>diesen heiligen Eid,</a:t>
            </a:r>
            <a:br>
              <a:rPr lang="de-DE" sz="1800" dirty="0"/>
            </a:br>
            <a:r>
              <a:rPr lang="de-DE" sz="1800" dirty="0"/>
              <a:t>dass ich dem Führer </a:t>
            </a:r>
          </a:p>
          <a:p>
            <a:pPr algn="r">
              <a:lnSpc>
                <a:spcPct val="150000"/>
              </a:lnSpc>
            </a:pPr>
            <a:r>
              <a:rPr lang="de-DE" sz="1800" dirty="0"/>
              <a:t>des Deutschen Reiches und Volkes, Adolf Hitler,</a:t>
            </a:r>
            <a:br>
              <a:rPr lang="de-DE" sz="1800" dirty="0"/>
            </a:br>
            <a:r>
              <a:rPr lang="de-DE" sz="1800" dirty="0"/>
              <a:t>unbedingten Gehorsam leisten </a:t>
            </a:r>
          </a:p>
          <a:p>
            <a:pPr algn="r">
              <a:lnSpc>
                <a:spcPct val="150000"/>
              </a:lnSpc>
            </a:pPr>
            <a:r>
              <a:rPr lang="de-DE" sz="1800" dirty="0"/>
              <a:t>und als tapferer Soldat bereit sein will,</a:t>
            </a:r>
            <a:br>
              <a:rPr lang="de-DE" sz="1800" dirty="0"/>
            </a:br>
            <a:r>
              <a:rPr lang="de-DE" sz="1800" dirty="0"/>
              <a:t>jederzeit für diesen Eid mein Leben einzusetzen.“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1FC7BCEA-CE46-47CC-A388-5CB88C7CCEDA}"/>
              </a:ext>
            </a:extLst>
          </p:cNvPr>
          <p:cNvSpPr txBox="1"/>
          <p:nvPr/>
        </p:nvSpPr>
        <p:spPr>
          <a:xfrm>
            <a:off x="4141695" y="5684643"/>
            <a:ext cx="306592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dirty="0">
                <a:sym typeface="Wingdings" panose="05000000000000000000" pitchFamily="2" charset="2"/>
              </a:rPr>
              <a:t> </a:t>
            </a:r>
            <a:r>
              <a:rPr lang="de-DE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Über die N</a:t>
            </a:r>
            <a:r>
              <a:rPr lang="it-IT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S-Ideologie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56861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9F83599-CB98-487A-9DED-737DA5F5C643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Christlicher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37464D-A863-4695-950C-05A4C0A413AF}"/>
              </a:ext>
            </a:extLst>
          </p:cNvPr>
          <p:cNvSpPr txBox="1"/>
          <p:nvPr/>
        </p:nvSpPr>
        <p:spPr>
          <a:xfrm>
            <a:off x="1264626" y="1182643"/>
            <a:ext cx="6266466" cy="4116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it-IT" sz="1600" dirty="0" err="1"/>
              <a:t>Nach</a:t>
            </a:r>
            <a:r>
              <a:rPr lang="it-IT" sz="1600" dirty="0"/>
              <a:t> </a:t>
            </a:r>
            <a:r>
              <a:rPr lang="it-IT" sz="1600" dirty="0" err="1"/>
              <a:t>der</a:t>
            </a:r>
            <a:r>
              <a:rPr lang="it-IT" sz="1600" dirty="0"/>
              <a:t> </a:t>
            </a:r>
            <a:r>
              <a:rPr lang="it-IT" sz="1600" dirty="0" err="1"/>
              <a:t>Machtübernahme</a:t>
            </a:r>
            <a:r>
              <a:rPr lang="it-IT" sz="1600" dirty="0"/>
              <a:t> </a:t>
            </a:r>
            <a:r>
              <a:rPr lang="it-IT" sz="1600" dirty="0" err="1"/>
              <a:t>Hitlers</a:t>
            </a:r>
            <a:r>
              <a:rPr lang="it-IT" sz="1600" dirty="0"/>
              <a:t> </a:t>
            </a:r>
            <a:r>
              <a:rPr lang="it-IT" sz="1600" dirty="0" err="1"/>
              <a:t>im</a:t>
            </a:r>
            <a:r>
              <a:rPr lang="it-IT" sz="1600" dirty="0"/>
              <a:t> </a:t>
            </a:r>
            <a:r>
              <a:rPr lang="it-IT" sz="1600" dirty="0" err="1"/>
              <a:t>Jahr</a:t>
            </a:r>
            <a:r>
              <a:rPr lang="it-IT" sz="1600" dirty="0"/>
              <a:t> 1933 </a:t>
            </a:r>
            <a:r>
              <a:rPr lang="it-IT" sz="1600" dirty="0" err="1"/>
              <a:t>versuchte</a:t>
            </a:r>
            <a:r>
              <a:rPr lang="it-IT" sz="1600" dirty="0"/>
              <a:t> die </a:t>
            </a:r>
            <a:r>
              <a:rPr lang="it-IT" sz="1600" dirty="0" err="1"/>
              <a:t>Regierung</a:t>
            </a:r>
            <a:r>
              <a:rPr lang="it-IT" sz="1600" dirty="0"/>
              <a:t>, die </a:t>
            </a:r>
            <a:r>
              <a:rPr lang="it-IT" sz="1600" dirty="0" err="1"/>
              <a:t>verschiedenen</a:t>
            </a:r>
            <a:r>
              <a:rPr lang="it-IT" sz="1600" dirty="0"/>
              <a:t> </a:t>
            </a:r>
            <a:r>
              <a:rPr lang="it-IT" sz="1600" dirty="0" err="1"/>
              <a:t>protestantischen</a:t>
            </a:r>
            <a:r>
              <a:rPr lang="it-IT" sz="1600" dirty="0"/>
              <a:t> </a:t>
            </a:r>
            <a:r>
              <a:rPr lang="it-IT" sz="1600" dirty="0" err="1"/>
              <a:t>Kirchen</a:t>
            </a:r>
            <a:r>
              <a:rPr lang="it-IT" sz="1600" dirty="0"/>
              <a:t> </a:t>
            </a:r>
            <a:r>
              <a:rPr lang="it-IT" sz="1600" dirty="0" err="1"/>
              <a:t>Deutschlands</a:t>
            </a:r>
            <a:r>
              <a:rPr lang="it-IT" sz="1600" dirty="0"/>
              <a:t> in </a:t>
            </a:r>
            <a:r>
              <a:rPr lang="it-IT" sz="1600" dirty="0" err="1"/>
              <a:t>einer</a:t>
            </a:r>
            <a:r>
              <a:rPr lang="it-IT" sz="1600" dirty="0"/>
              <a:t> </a:t>
            </a:r>
            <a:r>
              <a:rPr lang="it-IT" sz="1600" dirty="0" err="1"/>
              <a:t>einheitlichen</a:t>
            </a:r>
            <a:r>
              <a:rPr lang="it-IT" sz="1600" dirty="0"/>
              <a:t> „</a:t>
            </a:r>
            <a:r>
              <a:rPr lang="it-IT" sz="1600" dirty="0" err="1"/>
              <a:t>Reichskirche</a:t>
            </a:r>
            <a:r>
              <a:rPr lang="it-IT" sz="1600" dirty="0"/>
              <a:t>“ </a:t>
            </a:r>
            <a:r>
              <a:rPr lang="it-IT" sz="1600" dirty="0" err="1"/>
              <a:t>zusammenzufassen</a:t>
            </a:r>
            <a:r>
              <a:rPr lang="it-IT" sz="1600" dirty="0"/>
              <a:t>, die </a:t>
            </a:r>
            <a:r>
              <a:rPr lang="it-IT" sz="1600" dirty="0" err="1"/>
              <a:t>politischer</a:t>
            </a:r>
            <a:r>
              <a:rPr lang="it-IT" sz="1600" dirty="0"/>
              <a:t> </a:t>
            </a:r>
            <a:r>
              <a:rPr lang="it-IT" sz="1600" dirty="0" err="1"/>
              <a:t>Kontrolle</a:t>
            </a:r>
            <a:r>
              <a:rPr lang="it-IT" sz="1600" dirty="0"/>
              <a:t> </a:t>
            </a:r>
            <a:r>
              <a:rPr lang="it-IT" sz="1600" dirty="0" err="1"/>
              <a:t>unterstand</a:t>
            </a:r>
            <a:r>
              <a:rPr lang="it-IT" sz="1600" dirty="0"/>
              <a:t>.</a:t>
            </a:r>
          </a:p>
          <a:p>
            <a:pPr algn="just">
              <a:lnSpc>
                <a:spcPct val="150000"/>
              </a:lnSpc>
            </a:pPr>
            <a:r>
              <a:rPr lang="it-IT" sz="1600" dirty="0"/>
              <a:t>Die </a:t>
            </a:r>
            <a:r>
              <a:rPr lang="it-IT" sz="1600" dirty="0" err="1"/>
              <a:t>Bewegung</a:t>
            </a:r>
            <a:r>
              <a:rPr lang="it-IT" sz="1600" dirty="0"/>
              <a:t> </a:t>
            </a:r>
            <a:r>
              <a:rPr lang="it-IT" sz="1600" dirty="0" err="1"/>
              <a:t>der</a:t>
            </a:r>
            <a:r>
              <a:rPr lang="it-IT" sz="1600" dirty="0"/>
              <a:t> „</a:t>
            </a:r>
            <a:r>
              <a:rPr lang="it-IT" sz="1600" dirty="0" err="1"/>
              <a:t>Deutschen</a:t>
            </a:r>
            <a:r>
              <a:rPr lang="it-IT" sz="1600" dirty="0"/>
              <a:t> Christen“ </a:t>
            </a:r>
            <a:r>
              <a:rPr lang="it-IT" sz="1600" dirty="0" err="1"/>
              <a:t>versuchte</a:t>
            </a:r>
            <a:r>
              <a:rPr lang="it-IT" sz="1600" dirty="0"/>
              <a:t> </a:t>
            </a:r>
            <a:r>
              <a:rPr lang="it-IT" sz="1600" dirty="0" err="1"/>
              <a:t>den</a:t>
            </a:r>
            <a:r>
              <a:rPr lang="it-IT" sz="1600" dirty="0"/>
              <a:t> </a:t>
            </a:r>
            <a:r>
              <a:rPr lang="it-IT" sz="1600" dirty="0" err="1"/>
              <a:t>Protestantismus</a:t>
            </a:r>
            <a:r>
              <a:rPr lang="it-IT" sz="1600" dirty="0"/>
              <a:t> an die Ideologie </a:t>
            </a:r>
            <a:r>
              <a:rPr lang="it-IT" sz="1600" dirty="0" err="1"/>
              <a:t>des</a:t>
            </a:r>
            <a:r>
              <a:rPr lang="it-IT" sz="1600" dirty="0"/>
              <a:t> </a:t>
            </a:r>
            <a:r>
              <a:rPr lang="it-IT" sz="1600" dirty="0" err="1"/>
              <a:t>Nationalsozialismus</a:t>
            </a:r>
            <a:r>
              <a:rPr lang="it-IT" sz="1600" dirty="0"/>
              <a:t> </a:t>
            </a:r>
            <a:r>
              <a:rPr lang="it-IT" sz="1600" dirty="0" err="1"/>
              <a:t>anzupassen</a:t>
            </a:r>
            <a:r>
              <a:rPr lang="it-IT" sz="1600" dirty="0"/>
              <a:t>. </a:t>
            </a:r>
          </a:p>
          <a:p>
            <a:pPr algn="just">
              <a:lnSpc>
                <a:spcPct val="150000"/>
              </a:lnSpc>
            </a:pPr>
            <a:endParaRPr lang="de-DE" sz="1600" dirty="0"/>
          </a:p>
          <a:p>
            <a:pPr algn="just">
              <a:lnSpc>
                <a:spcPct val="150000"/>
              </a:lnSpc>
            </a:pPr>
            <a:r>
              <a:rPr lang="de-DE" sz="1600" dirty="0"/>
              <a:t>Als Reaktion gründeten oppositionelle Pastoren und Theologen </a:t>
            </a:r>
            <a:r>
              <a:rPr lang="de-DE" sz="1600" b="1" dirty="0"/>
              <a:t>die Bekennende Kirche</a:t>
            </a:r>
            <a:r>
              <a:rPr lang="de-DE" sz="1600" dirty="0"/>
              <a:t>. Einige Mitglieder der bekennenden Kirche widersetzten sich der Verfolgung von Juden und politischen Gegnern (</a:t>
            </a:r>
            <a:r>
              <a:rPr lang="de-DE" sz="1600" i="1" dirty="0"/>
              <a:t>Dietrich Bonhoeffer; die Geschwister Scholl, …).</a:t>
            </a:r>
            <a:endParaRPr lang="it-IT" sz="1600" dirty="0"/>
          </a:p>
        </p:txBody>
      </p:sp>
      <p:pic>
        <p:nvPicPr>
          <p:cNvPr id="8" name="Picture 6" descr="Sophie Scholl und die Weiße Rose: Widerstand gegen das NS-Regime - [GEO]">
            <a:extLst>
              <a:ext uri="{FF2B5EF4-FFF2-40B4-BE49-F238E27FC236}">
                <a16:creationId xmlns:a16="http://schemas.microsoft.com/office/drawing/2014/main" id="{755E99A1-4683-445D-BAFC-EED2C06B32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6892" y="1399460"/>
            <a:ext cx="3651042" cy="365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6E6F71E4-ABB4-459A-8920-9CA7A0CDE169}"/>
              </a:ext>
            </a:extLst>
          </p:cNvPr>
          <p:cNvSpPr txBox="1"/>
          <p:nvPr/>
        </p:nvSpPr>
        <p:spPr>
          <a:xfrm>
            <a:off x="7876892" y="5234484"/>
            <a:ext cx="3651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1400" i="1" dirty="0"/>
              <a:t>Sophie Scholl </a:t>
            </a:r>
            <a:r>
              <a:rPr lang="it-IT" sz="1400" i="1" dirty="0" err="1"/>
              <a:t>am</a:t>
            </a:r>
            <a:r>
              <a:rPr lang="it-IT" sz="1400" i="1" dirty="0"/>
              <a:t> 18. </a:t>
            </a:r>
            <a:r>
              <a:rPr lang="it-IT" sz="1400" i="1" dirty="0" err="1"/>
              <a:t>Februar</a:t>
            </a:r>
            <a:r>
              <a:rPr lang="it-IT" sz="1400" i="1" dirty="0"/>
              <a:t> 1943  </a:t>
            </a:r>
          </a:p>
          <a:p>
            <a:pPr algn="ctr"/>
            <a:r>
              <a:rPr lang="it-IT" sz="1400" i="1" dirty="0" err="1"/>
              <a:t>nach</a:t>
            </a:r>
            <a:r>
              <a:rPr lang="it-IT" sz="1400" i="1" dirty="0"/>
              <a:t> </a:t>
            </a:r>
            <a:r>
              <a:rPr lang="it-IT" sz="1400" i="1" dirty="0" err="1"/>
              <a:t>ihrer</a:t>
            </a:r>
            <a:r>
              <a:rPr lang="it-IT" sz="1400" i="1" dirty="0"/>
              <a:t> </a:t>
            </a:r>
            <a:r>
              <a:rPr lang="it-IT" sz="1400" i="1" dirty="0" err="1"/>
              <a:t>Verhaftung</a:t>
            </a:r>
            <a:r>
              <a:rPr lang="it-IT" sz="1400" i="1" dirty="0"/>
              <a:t> in München.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A54C2837-2EC0-40E3-85C6-A8D9F736730D}"/>
              </a:ext>
            </a:extLst>
          </p:cNvPr>
          <p:cNvSpPr txBox="1"/>
          <p:nvPr/>
        </p:nvSpPr>
        <p:spPr>
          <a:xfrm>
            <a:off x="8056383" y="5883052"/>
            <a:ext cx="3080208" cy="4648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it-IT" sz="1400" dirty="0">
                <a:sym typeface="Wingdings" panose="05000000000000000000" pitchFamily="2" charset="2"/>
              </a:rPr>
              <a:t></a:t>
            </a:r>
            <a:r>
              <a:rPr lang="it-IT" dirty="0">
                <a:sym typeface="Wingdings" panose="05000000000000000000" pitchFamily="2" charset="2"/>
              </a:rPr>
              <a:t> </a:t>
            </a:r>
            <a:r>
              <a:rPr lang="it-IT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</a:t>
            </a:r>
            <a:r>
              <a:rPr lang="it-IT" dirty="0" err="1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Guillotined</a:t>
            </a:r>
            <a:r>
              <a:rPr lang="it-IT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White Rose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65947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9F83599-CB98-487A-9DED-737DA5F5C643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Christlicher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37464D-A863-4695-950C-05A4C0A413AF}"/>
              </a:ext>
            </a:extLst>
          </p:cNvPr>
          <p:cNvSpPr txBox="1"/>
          <p:nvPr/>
        </p:nvSpPr>
        <p:spPr>
          <a:xfrm>
            <a:off x="4734613" y="1514369"/>
            <a:ext cx="5191812" cy="3008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1600" dirty="0"/>
              <a:t>Auch viele Priester, Ordensleute und katholische Laien widersetzten sich der Ideologie des Regimes oder halfen Verfolgten. Manche wurden verhaftet oder in </a:t>
            </a:r>
            <a:r>
              <a:rPr lang="de-DE" sz="1600" dirty="0" err="1"/>
              <a:t>Konzen-trationslager</a:t>
            </a:r>
            <a:r>
              <a:rPr lang="de-DE" sz="1600" dirty="0"/>
              <a:t> gebracht.</a:t>
            </a:r>
          </a:p>
          <a:p>
            <a:pPr algn="just">
              <a:lnSpc>
                <a:spcPct val="150000"/>
              </a:lnSpc>
            </a:pPr>
            <a:endParaRPr lang="de-DE" sz="1600" dirty="0"/>
          </a:p>
          <a:p>
            <a:pPr algn="just">
              <a:lnSpc>
                <a:spcPct val="150000"/>
              </a:lnSpc>
            </a:pPr>
            <a:r>
              <a:rPr lang="de-DE" sz="1600" dirty="0"/>
              <a:t>Katholische Jugendgruppen widersetzten sich der Gleich-schaltung durch die Hitlerjugend und versuchten ihre </a:t>
            </a:r>
            <a:r>
              <a:rPr lang="de-DE" sz="1600" dirty="0" err="1"/>
              <a:t>reli-giöse</a:t>
            </a:r>
            <a:r>
              <a:rPr lang="de-DE" sz="1600" dirty="0"/>
              <a:t> Identität zu bewahren.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909AA55-8CF8-4C85-BE5C-AC841B5196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907" y="1259845"/>
            <a:ext cx="2871248" cy="4561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78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9F83599-CB98-487A-9DED-737DA5F5C643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Christlicher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37464D-A863-4695-950C-05A4C0A413AF}"/>
              </a:ext>
            </a:extLst>
          </p:cNvPr>
          <p:cNvSpPr txBox="1"/>
          <p:nvPr/>
        </p:nvSpPr>
        <p:spPr>
          <a:xfrm>
            <a:off x="963891" y="1210252"/>
            <a:ext cx="6690673" cy="3747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1600" dirty="0"/>
              <a:t>Ab 1939 führte das NS-Regime ein geheimes Programm zur Tötung von Menschen mit geistigen oder körperlichen Behinderungen durch. </a:t>
            </a:r>
          </a:p>
          <a:p>
            <a:pPr algn="just">
              <a:lnSpc>
                <a:spcPct val="150000"/>
              </a:lnSpc>
            </a:pPr>
            <a:endParaRPr lang="de-DE" sz="1600" dirty="0"/>
          </a:p>
          <a:p>
            <a:pPr algn="just">
              <a:lnSpc>
                <a:spcPct val="150000"/>
              </a:lnSpc>
            </a:pPr>
            <a:r>
              <a:rPr lang="de-DE" sz="1600" dirty="0"/>
              <a:t>Tausende Patienten wurden in speziellen Einrichtungen durch Gas oder Medikamente getötet. Die Maßnahmen wurden von den Behörden als </a:t>
            </a:r>
            <a:r>
              <a:rPr lang="de-DE" sz="1600" i="1" dirty="0"/>
              <a:t>Gnadentod</a:t>
            </a:r>
            <a:r>
              <a:rPr lang="de-DE" sz="1600" dirty="0"/>
              <a:t> dargestellt. </a:t>
            </a:r>
          </a:p>
          <a:p>
            <a:pPr algn="just">
              <a:lnSpc>
                <a:spcPct val="150000"/>
              </a:lnSpc>
            </a:pPr>
            <a:endParaRPr lang="de-DE" sz="1600" dirty="0"/>
          </a:p>
          <a:p>
            <a:pPr algn="just">
              <a:lnSpc>
                <a:spcPct val="150000"/>
              </a:lnSpc>
            </a:pPr>
            <a:r>
              <a:rPr lang="de-DE" sz="1600" dirty="0"/>
              <a:t>Einige Bischöfe kritisierten offen bestimmte Maßnahmen des Regimes. Besonders bekannt ist </a:t>
            </a:r>
            <a:r>
              <a:rPr lang="de-DE" sz="1600" b="1" dirty="0"/>
              <a:t>Clemens August Graf von Galen </a:t>
            </a:r>
            <a:r>
              <a:rPr lang="de-DE" sz="1600" dirty="0"/>
              <a:t>(1878–1946). Er war katholischer Bischof von Münster.</a:t>
            </a:r>
            <a:endParaRPr lang="it-IT" sz="1600" i="1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A656170-E67C-459E-85AC-20F55A9DA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17953" y="1140463"/>
            <a:ext cx="3686795" cy="4577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7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>
            <a:extLst>
              <a:ext uri="{FF2B5EF4-FFF2-40B4-BE49-F238E27FC236}">
                <a16:creationId xmlns:a16="http://schemas.microsoft.com/office/drawing/2014/main" id="{29F83599-CB98-487A-9DED-737DA5F5C643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Christlicher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5D37464D-A863-4695-950C-05A4C0A413AF}"/>
              </a:ext>
            </a:extLst>
          </p:cNvPr>
          <p:cNvSpPr txBox="1"/>
          <p:nvPr/>
        </p:nvSpPr>
        <p:spPr>
          <a:xfrm>
            <a:off x="699941" y="1205319"/>
            <a:ext cx="5870541" cy="4855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de-DE" sz="1600" dirty="0"/>
              <a:t>Im Sommer 1941 hielt von Galen mehrere Predigten in Münster, in denen er diese Politik öffentlich verurteilte. Er erklärte: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sz="1600" i="1" dirty="0"/>
              <a:t>Das Töten unschuldiger Menschen sei ein schweres Unrecht und Mord.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sz="1600" i="1" dirty="0"/>
              <a:t>Der Staat habe kein Recht, über das Leben von Kranken oder Behinderten zu entscheiden.</a:t>
            </a:r>
          </a:p>
          <a:p>
            <a:pPr marL="285750" indent="-285750" algn="just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de-DE" sz="1600" i="1" dirty="0"/>
              <a:t>Wenn man einmal akzeptiere, dass „unproduktive“ Menschen getötet werden, sei niemand mehr sicher.</a:t>
            </a:r>
          </a:p>
          <a:p>
            <a:pPr algn="just">
              <a:lnSpc>
                <a:spcPct val="150000"/>
              </a:lnSpc>
            </a:pPr>
            <a:endParaRPr lang="de-DE" sz="1600" dirty="0"/>
          </a:p>
          <a:p>
            <a:pPr algn="just">
              <a:lnSpc>
                <a:spcPct val="150000"/>
              </a:lnSpc>
            </a:pPr>
            <a:r>
              <a:rPr lang="de-DE" sz="1600" dirty="0"/>
              <a:t>Seine Predigten wurden heimlich vervielfältigt und im ganzen Reich verbreitet. Clemens August Graf von Galen </a:t>
            </a:r>
            <a:r>
              <a:rPr lang="de-DE" sz="1600" i="1" dirty="0"/>
              <a:t>(Oktober 2005 selig-gesprochen) </a:t>
            </a:r>
            <a:r>
              <a:rPr lang="de-DE" sz="1600" dirty="0"/>
              <a:t>erhielt wegen seiner mutigen Predigten den Beinamen „</a:t>
            </a:r>
            <a:r>
              <a:rPr lang="de-DE" sz="1600" b="1" dirty="0"/>
              <a:t>Löwe von Münster</a:t>
            </a:r>
            <a:r>
              <a:rPr lang="de-DE" sz="1600" dirty="0"/>
              <a:t>“.</a:t>
            </a:r>
            <a:endParaRPr lang="it-IT" sz="1600" dirty="0"/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9C1EF4C-27E0-43A7-A46E-8E7C0B917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177" y="1414021"/>
            <a:ext cx="4236152" cy="4478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20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e">
            <a:extLst>
              <a:ext uri="{FF2B5EF4-FFF2-40B4-BE49-F238E27FC236}">
                <a16:creationId xmlns:a16="http://schemas.microsoft.com/office/drawing/2014/main" id="{F681C2AF-2A54-406D-BBF6-8982D62C1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269" y="-814267"/>
            <a:ext cx="5057881" cy="5072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64C66C9F-2327-46EF-A784-A55D8317A71E}"/>
              </a:ext>
            </a:extLst>
          </p:cNvPr>
          <p:cNvSpPr txBox="1"/>
          <p:nvPr/>
        </p:nvSpPr>
        <p:spPr>
          <a:xfrm>
            <a:off x="7337568" y="4464185"/>
            <a:ext cx="3895348" cy="16162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it-IT" sz="3200" i="0" dirty="0">
                <a:solidFill>
                  <a:srgbClr val="240F03"/>
                </a:solidFill>
                <a:effectLst/>
                <a:latin typeface="Tahoma" panose="020B0604030504040204" pitchFamily="34" charset="0"/>
              </a:rPr>
              <a:t>Pius PP. XI</a:t>
            </a:r>
          </a:p>
          <a:p>
            <a:pPr algn="ctr">
              <a:lnSpc>
                <a:spcPct val="150000"/>
              </a:lnSpc>
            </a:pPr>
            <a:r>
              <a:rPr lang="it-IT" sz="1800" i="1" dirty="0">
                <a:solidFill>
                  <a:srgbClr val="240F03"/>
                </a:solidFill>
                <a:effectLst/>
                <a:latin typeface="Tahoma" panose="020B0604030504040204" pitchFamily="34" charset="0"/>
              </a:rPr>
              <a:t>Achille Ratti</a:t>
            </a:r>
            <a:endParaRPr lang="it-IT" sz="1800" i="0" dirty="0">
              <a:solidFill>
                <a:srgbClr val="240F03"/>
              </a:solidFill>
              <a:effectLst/>
              <a:latin typeface="Tahoma" panose="020B060403050404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it-IT" sz="1800" i="0" dirty="0">
                <a:solidFill>
                  <a:srgbClr val="240F03"/>
                </a:solidFill>
                <a:effectLst/>
                <a:latin typeface="Tahoma" panose="020B0604030504040204" pitchFamily="34" charset="0"/>
              </a:rPr>
              <a:t>6. II. 1922 </a:t>
            </a:r>
            <a:r>
              <a:rPr lang="it-IT" i="0" dirty="0">
                <a:solidFill>
                  <a:srgbClr val="663300"/>
                </a:solidFill>
                <a:effectLst/>
                <a:latin typeface="DroidSansRegular"/>
              </a:rPr>
              <a:t>- </a:t>
            </a:r>
            <a:r>
              <a:rPr lang="it-IT" sz="1800" i="0" dirty="0">
                <a:solidFill>
                  <a:srgbClr val="240F03"/>
                </a:solidFill>
                <a:effectLst/>
                <a:latin typeface="Tahoma" panose="020B0604030504040204" pitchFamily="34" charset="0"/>
              </a:rPr>
              <a:t>10. II. 1939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8087A9-66E8-4BCE-92C8-58B721B9CE57}"/>
              </a:ext>
            </a:extLst>
          </p:cNvPr>
          <p:cNvSpPr txBox="1"/>
          <p:nvPr/>
        </p:nvSpPr>
        <p:spPr>
          <a:xfrm>
            <a:off x="765929" y="1347179"/>
            <a:ext cx="6094428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DE" sz="1600" dirty="0"/>
              <a:t>1937 veröffentlichte Pius XI die Enzyklika „</a:t>
            </a:r>
            <a:r>
              <a:rPr lang="de-DE" sz="1600" b="1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Mit brennender Sorge</a:t>
            </a:r>
            <a:r>
              <a:rPr lang="de-DE" sz="1600" dirty="0"/>
              <a:t>“. </a:t>
            </a:r>
          </a:p>
          <a:p>
            <a:pPr algn="just"/>
            <a:endParaRPr lang="de-DE" sz="1600" dirty="0"/>
          </a:p>
          <a:p>
            <a:pPr algn="just"/>
            <a:r>
              <a:rPr lang="de-DE" sz="1600" dirty="0"/>
              <a:t>Die Enzyklika wurde von Pius XI wurde am 21. März 1937 (Palmsonntag) in Deutschland veröffentlicht.</a:t>
            </a:r>
          </a:p>
          <a:p>
            <a:pPr algn="just"/>
            <a:endParaRPr lang="de-DE" sz="1600" dirty="0"/>
          </a:p>
          <a:p>
            <a:pPr algn="just"/>
            <a:r>
              <a:rPr lang="de-DE" sz="1600" dirty="0"/>
              <a:t>Sie wurde </a:t>
            </a:r>
            <a:r>
              <a:rPr lang="de-DE" sz="1600" dirty="0" err="1"/>
              <a:t>bewußt</a:t>
            </a:r>
            <a:r>
              <a:rPr lang="de-DE" sz="1600" dirty="0"/>
              <a:t> auf deutsch geschrieben, damit sie jeder Gläubige unmittelbar verstehen konnte.</a:t>
            </a:r>
          </a:p>
          <a:p>
            <a:pPr algn="just"/>
            <a:endParaRPr lang="de-DE" sz="1600" dirty="0"/>
          </a:p>
          <a:p>
            <a:pPr algn="just"/>
            <a:r>
              <a:rPr lang="de-DE" sz="1600" dirty="0"/>
              <a:t>Um die Gestapo </a:t>
            </a:r>
            <a:r>
              <a:rPr lang="de-DE" sz="1600" i="1" dirty="0"/>
              <a:t>(Geheime Staatspolizei) </a:t>
            </a:r>
            <a:r>
              <a:rPr lang="de-DE" sz="1600" dirty="0"/>
              <a:t>zu umgehen, wurde der Text per Kurier nach Deutschland gebracht und in geheimen Druckereien vervielfältigt.</a:t>
            </a:r>
          </a:p>
          <a:p>
            <a:pPr algn="just"/>
            <a:endParaRPr lang="de-DE" sz="1600" dirty="0"/>
          </a:p>
          <a:p>
            <a:pPr algn="just"/>
            <a:r>
              <a:rPr lang="de-DE" sz="1600" dirty="0"/>
              <a:t>Die Enzyklika wurde gleichzeitig in allen katholischen Kirchen verlesen. Dadurch wurde verhindert, dass das NS-Regime die Veröffentlichung vorher stoppen konnte.</a:t>
            </a:r>
          </a:p>
          <a:p>
            <a:pPr algn="just"/>
            <a:endParaRPr lang="de-DE" sz="1600" dirty="0"/>
          </a:p>
          <a:p>
            <a:pPr algn="just"/>
            <a:r>
              <a:rPr lang="de-DE" sz="1600" dirty="0"/>
              <a:t>Hitler und die NS-Führung waren außer sich vor Wut. Da sie die Verlesung nicht verhindern konnten, rächten sie sich danach mit verstärkten Hausdurchsuchungen, der Schließung von kirchlichen Druckereien und Schauprozessen gegen Ordensleute.</a:t>
            </a:r>
            <a:endParaRPr lang="it-IT" sz="1600" dirty="0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2B22651B-C6D6-4987-838F-06C8DC7E5103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Christlicher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84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ope">
            <a:extLst>
              <a:ext uri="{FF2B5EF4-FFF2-40B4-BE49-F238E27FC236}">
                <a16:creationId xmlns:a16="http://schemas.microsoft.com/office/drawing/2014/main" id="{F681C2AF-2A54-406D-BBF6-8982D62C1C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9824" y="135007"/>
            <a:ext cx="3465558" cy="3475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38087A9-66E8-4BCE-92C8-58B721B9CE57}"/>
              </a:ext>
            </a:extLst>
          </p:cNvPr>
          <p:cNvSpPr txBox="1"/>
          <p:nvPr/>
        </p:nvSpPr>
        <p:spPr>
          <a:xfrm>
            <a:off x="945037" y="1192359"/>
            <a:ext cx="6992331" cy="559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de-DE" sz="1600" dirty="0"/>
              <a:t>Die Enzyklika verurteilt die Vorstellung, dass Rasse oder Volk zum höchsten Wert erhoben werden dürfen.</a:t>
            </a:r>
          </a:p>
          <a:p>
            <a:pPr algn="just"/>
            <a:endParaRPr lang="de-DE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de-DE" sz="1600" dirty="0"/>
              <a:t>Sie betont, dass alle Menschen von Gott geschaffen sind und deshalb die gleiche Würde besitzen.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de-DE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de-DE" sz="1600" dirty="0"/>
              <a:t>Sie kritisiert, dass im Nationalsozialismus Staat, Volk oder Führer an die Stelle Gottes gesetzt werden. Für die Kirche darf nur Gott absolute Autorität haben.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de-DE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de-DE" sz="1600" dirty="0"/>
              <a:t>Sie weist Versuche zurück, das Alte Testament aus dem Christentum zu entfernen oder abzuwerten. Sie betont, dass die Bibel eine untrennbare Einheit ist.</a:t>
            </a:r>
          </a:p>
          <a:p>
            <a:pPr marL="285750" indent="-285750" algn="just">
              <a:buFont typeface="Courier New" panose="02070309020205020404" pitchFamily="49" charset="0"/>
              <a:buChar char="o"/>
            </a:pPr>
            <a:endParaRPr lang="de-DE" sz="1600" dirty="0"/>
          </a:p>
          <a:p>
            <a:pPr marL="285750" indent="-285750" algn="just">
              <a:buFont typeface="Courier New" panose="02070309020205020404" pitchFamily="49" charset="0"/>
              <a:buChar char="o"/>
            </a:pPr>
            <a:r>
              <a:rPr lang="de-DE" sz="1600" dirty="0"/>
              <a:t>Sie beklagt, dass das NS-Regime das Reichskonkordat </a:t>
            </a:r>
            <a:r>
              <a:rPr lang="de-DE" sz="1600"/>
              <a:t>(1933) immer </a:t>
            </a:r>
            <a:r>
              <a:rPr lang="de-DE" sz="1600" dirty="0"/>
              <a:t>wieder verletzt habe, etwa durch Einschränkungen kirchlicher Organisationen und Schulen.</a:t>
            </a:r>
          </a:p>
          <a:p>
            <a:pPr algn="just"/>
            <a:endParaRPr lang="de-DE" sz="1600" dirty="0"/>
          </a:p>
          <a:p>
            <a:pPr algn="just"/>
            <a:r>
              <a:rPr lang="de-DE" sz="1600" dirty="0"/>
              <a:t>Die Gläubigen werden ermutigt: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i="1" dirty="0"/>
              <a:t>ihrem Glauben treu zu bleiben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i="1" dirty="0"/>
              <a:t>sich nicht von Ideologien beeinflussen zu lassen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sz="1600" i="1" dirty="0"/>
              <a:t>auch unter Druck am christlichen Gewissen festzuhalten.</a:t>
            </a:r>
            <a:endParaRPr lang="it-IT" sz="1600" i="1" dirty="0"/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4BADE53C-E8AE-45AE-BD88-FC3A27F6BCC4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Christlicher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endParaRPr lang="it-IT" sz="24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5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undefined">
            <a:extLst>
              <a:ext uri="{FF2B5EF4-FFF2-40B4-BE49-F238E27FC236}">
                <a16:creationId xmlns:a16="http://schemas.microsoft.com/office/drawing/2014/main" id="{3CACC7B2-FAF3-4FBC-8403-1A281AEC6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6720" y="263764"/>
            <a:ext cx="1641903" cy="205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464A7D85-82D2-408C-9F61-4CC474A0AFF5}"/>
              </a:ext>
            </a:extLst>
          </p:cNvPr>
          <p:cNvSpPr txBox="1"/>
          <p:nvPr/>
        </p:nvSpPr>
        <p:spPr>
          <a:xfrm>
            <a:off x="448984" y="1289953"/>
            <a:ext cx="648914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de-DE" sz="1600" b="1" dirty="0">
                <a:solidFill>
                  <a:srgbClr val="202122"/>
                </a:solidFill>
                <a:effectLst/>
              </a:rPr>
              <a:t>Der große Diktator </a:t>
            </a:r>
            <a:r>
              <a:rPr lang="de-DE" sz="1600" b="0" dirty="0">
                <a:solidFill>
                  <a:srgbClr val="202122"/>
                </a:solidFill>
                <a:effectLst/>
              </a:rPr>
              <a:t>(Originaltitel: The Great </a:t>
            </a:r>
            <a:r>
              <a:rPr lang="de-DE" sz="1600" b="0" dirty="0" err="1">
                <a:solidFill>
                  <a:srgbClr val="202122"/>
                </a:solidFill>
                <a:effectLst/>
              </a:rPr>
              <a:t>Dictator</a:t>
            </a:r>
            <a:r>
              <a:rPr lang="de-DE" sz="1600" b="0" dirty="0">
                <a:solidFill>
                  <a:srgbClr val="202122"/>
                </a:solidFill>
                <a:effectLst/>
              </a:rPr>
              <a:t>), </a:t>
            </a:r>
            <a:br>
              <a:rPr lang="de-DE" sz="1600" b="0" dirty="0">
                <a:solidFill>
                  <a:srgbClr val="202122"/>
                </a:solidFill>
                <a:effectLst/>
              </a:rPr>
            </a:br>
            <a:r>
              <a:rPr lang="de-DE" sz="1600" b="0" dirty="0">
                <a:solidFill>
                  <a:srgbClr val="202122"/>
                </a:solidFill>
                <a:effectLst/>
              </a:rPr>
              <a:t>ein Spielfilm von Charlie Chaplin und eine Satire </a:t>
            </a:r>
          </a:p>
          <a:p>
            <a:pPr algn="r"/>
            <a:r>
              <a:rPr lang="de-DE" sz="1600" b="0" dirty="0">
                <a:solidFill>
                  <a:srgbClr val="202122"/>
                </a:solidFill>
                <a:effectLst/>
              </a:rPr>
              <a:t>auf Adolf Hitler und den Nationalsozialismus. </a:t>
            </a:r>
          </a:p>
          <a:p>
            <a:pPr algn="r"/>
            <a:r>
              <a:rPr lang="de-DE" sz="1600" b="0" dirty="0">
                <a:solidFill>
                  <a:srgbClr val="202122"/>
                </a:solidFill>
                <a:effectLst/>
              </a:rPr>
              <a:t>Er richtete sich symbolisch auch gegen den Militarismus allgemein. </a:t>
            </a:r>
            <a:br>
              <a:rPr lang="de-DE" sz="1600" b="0" dirty="0">
                <a:solidFill>
                  <a:srgbClr val="202122"/>
                </a:solidFill>
                <a:effectLst/>
              </a:rPr>
            </a:br>
            <a:r>
              <a:rPr lang="de-DE" sz="1600" b="0" dirty="0">
                <a:solidFill>
                  <a:srgbClr val="202122"/>
                </a:solidFill>
                <a:effectLst/>
              </a:rPr>
              <a:t>Die Uraufführung fand am 15. Oktober 1940 statt. </a:t>
            </a:r>
          </a:p>
          <a:p>
            <a:pPr algn="r"/>
            <a:endParaRPr lang="de-DE" sz="1600" b="0" dirty="0">
              <a:solidFill>
                <a:srgbClr val="202122"/>
              </a:solidFill>
              <a:effectLst/>
              <a:cs typeface="Cavolini" panose="03000502040302020204" pitchFamily="66" charset="0"/>
            </a:endParaRPr>
          </a:p>
          <a:p>
            <a:pPr algn="r"/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Wegen der Ähnlichkeit eines jüdischen Friseurs </a:t>
            </a:r>
          </a:p>
          <a:p>
            <a:pPr algn="r"/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mit dem Diktator </a:t>
            </a:r>
            <a:r>
              <a:rPr lang="de-DE" sz="1600" b="0" i="1" dirty="0" err="1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Hynkel</a:t>
            </a:r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 (Hitler) </a:t>
            </a:r>
          </a:p>
          <a:p>
            <a:pPr algn="r"/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kommt es zu einer Verwechslung. </a:t>
            </a:r>
            <a:b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</a:br>
            <a:br>
              <a:rPr lang="de-DE" sz="1600" b="0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</a:br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Der echte </a:t>
            </a:r>
            <a:r>
              <a:rPr lang="de-DE" sz="1600" b="0" i="1" dirty="0" err="1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Hynkel</a:t>
            </a:r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 wird für den geflohenen Friseur gehalten und eingesperrt, und der Friseur hält an seiner Stelle die auch im Radio übertragene Rede vor dem Volk des gerade besetzten </a:t>
            </a:r>
            <a:r>
              <a:rPr lang="de-DE" sz="1600" b="0" i="1" dirty="0" err="1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Osterlitsch</a:t>
            </a:r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 (Österreich). </a:t>
            </a:r>
          </a:p>
          <a:p>
            <a:pPr algn="r"/>
            <a:endParaRPr lang="de-DE" sz="1600" b="0" i="1" dirty="0">
              <a:solidFill>
                <a:srgbClr val="202122"/>
              </a:solidFill>
              <a:effectLst/>
              <a:cs typeface="Cavolini" panose="03000502040302020204" pitchFamily="66" charset="0"/>
            </a:endParaRPr>
          </a:p>
          <a:p>
            <a:pPr algn="r"/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Der Friseur nutzt diese Chance, um einen flammenden Appell </a:t>
            </a:r>
          </a:p>
          <a:p>
            <a:pPr algn="r"/>
            <a:r>
              <a:rPr lang="de-DE" sz="1600" b="0" i="1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für Menschlichkeit, Gerechtigkeit und Weltfrieden abzugeben.</a:t>
            </a:r>
            <a:r>
              <a:rPr lang="de-DE" sz="1600" b="0" dirty="0">
                <a:solidFill>
                  <a:srgbClr val="202122"/>
                </a:solidFill>
                <a:effectLst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8" name="Picture 4" descr="undefined">
            <a:extLst>
              <a:ext uri="{FF2B5EF4-FFF2-40B4-BE49-F238E27FC236}">
                <a16:creationId xmlns:a16="http://schemas.microsoft.com/office/drawing/2014/main" id="{7C9B4F45-FEAC-48A2-8048-CEBC623CE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913" y="1207424"/>
            <a:ext cx="2674281" cy="4018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76127556-B065-40A6-9B60-BC2570A70D82}"/>
              </a:ext>
            </a:extLst>
          </p:cNvPr>
          <p:cNvSpPr txBox="1"/>
          <p:nvPr/>
        </p:nvSpPr>
        <p:spPr>
          <a:xfrm>
            <a:off x="6904165" y="5477518"/>
            <a:ext cx="3533775" cy="7540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de-DE" sz="1600" i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Adenoid </a:t>
            </a:r>
            <a:r>
              <a:rPr lang="de-DE" sz="1600" i="1" dirty="0" err="1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Hynkel</a:t>
            </a:r>
            <a:r>
              <a:rPr lang="de-DE" sz="1600" i="1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Speech</a:t>
            </a:r>
            <a:endParaRPr lang="de-DE" sz="1600" i="1" dirty="0"/>
          </a:p>
          <a:p>
            <a:pPr algn="ctr"/>
            <a:endParaRPr lang="de-DE" sz="1100" i="1" dirty="0"/>
          </a:p>
          <a:p>
            <a:pPr algn="ctr"/>
            <a:r>
              <a:rPr lang="en-US" sz="1600" i="1" dirty="0"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Great Dictator - Last Speech</a:t>
            </a:r>
            <a:endParaRPr lang="de-DE" sz="1600" i="1" dirty="0"/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B25A31D6-5694-48AD-99F9-9FCB7A97458A}"/>
              </a:ext>
            </a:extLst>
          </p:cNvPr>
          <p:cNvSpPr txBox="1"/>
          <p:nvPr/>
        </p:nvSpPr>
        <p:spPr>
          <a:xfrm>
            <a:off x="2839825" y="494063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Widerstand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it-IT" sz="2400" b="1" dirty="0" err="1">
                <a:solidFill>
                  <a:schemeClr val="accent2">
                    <a:lumMod val="75000"/>
                  </a:schemeClr>
                </a:solidFill>
              </a:rPr>
              <a:t>durch</a:t>
            </a:r>
            <a:r>
              <a:rPr lang="it-IT" sz="2400" b="1" dirty="0">
                <a:solidFill>
                  <a:schemeClr val="accent2">
                    <a:lumMod val="75000"/>
                  </a:schemeClr>
                </a:solidFill>
              </a:rPr>
              <a:t> Satire</a:t>
            </a:r>
          </a:p>
        </p:txBody>
      </p:sp>
    </p:spTree>
    <p:extLst>
      <p:ext uri="{BB962C8B-B14F-4D97-AF65-F5344CB8AC3E}">
        <p14:creationId xmlns:p14="http://schemas.microsoft.com/office/powerpoint/2010/main" val="396340060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2769</TotalTime>
  <Words>1369</Words>
  <Application>Microsoft Office PowerPoint</Application>
  <PresentationFormat>Widescreen</PresentationFormat>
  <Paragraphs>192</Paragraphs>
  <Slides>23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8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23</vt:i4>
      </vt:variant>
    </vt:vector>
  </HeadingPairs>
  <TitlesOfParts>
    <vt:vector size="32" baseType="lpstr">
      <vt:lpstr>Alte Schwabacher</vt:lpstr>
      <vt:lpstr>Arial</vt:lpstr>
      <vt:lpstr>Calibri</vt:lpstr>
      <vt:lpstr>Calibri Light</vt:lpstr>
      <vt:lpstr>Courier New</vt:lpstr>
      <vt:lpstr>DroidSansRegular</vt:lpstr>
      <vt:lpstr>Tahoma</vt:lpstr>
      <vt:lpstr>Wingdings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don Luca Cemin</dc:creator>
  <cp:lastModifiedBy>don Luca Cemin</cp:lastModifiedBy>
  <cp:revision>319</cp:revision>
  <dcterms:created xsi:type="dcterms:W3CDTF">2025-04-30T19:35:07Z</dcterms:created>
  <dcterms:modified xsi:type="dcterms:W3CDTF">2026-03-18T07:41:38Z</dcterms:modified>
</cp:coreProperties>
</file>